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a신라의달밤M" panose="02020600000000000000" pitchFamily="18" charset="-127"/>
      <p:regular r:id="rId26"/>
    </p:embeddedFont>
    <p:embeddedFont>
      <p:font typeface="a반달곰" panose="02020600000000000000" pitchFamily="18" charset="-127"/>
      <p:regular r:id="rId27"/>
    </p:embeddedFont>
    <p:embeddedFont>
      <p:font typeface="a비타민" panose="02020600000000000000" pitchFamily="18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3" autoAdjust="0"/>
    <p:restoredTop sz="94660"/>
  </p:normalViewPr>
  <p:slideViewPr>
    <p:cSldViewPr snapToGrid="0">
      <p:cViewPr varScale="1">
        <p:scale>
          <a:sx n="84" d="100"/>
          <a:sy n="84" d="100"/>
        </p:scale>
        <p:origin x="27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21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54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56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158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49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36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047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370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3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3967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7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C7B76-2366-4502-9EB1-FBA8547AE4FB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83C3C-F307-4AC5-992A-D5A814AE4B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3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1830DDB-62DE-9E49-9E78-8F73B4244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1252"/>
            <a:ext cx="12192000" cy="81136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497BB9-E60C-2E4F-94A2-8F4D5612EA09}"/>
              </a:ext>
            </a:extLst>
          </p:cNvPr>
          <p:cNvSpPr/>
          <p:nvPr/>
        </p:nvSpPr>
        <p:spPr>
          <a:xfrm>
            <a:off x="-381000" y="0"/>
            <a:ext cx="6477000" cy="7315200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0" h="7102898">
                <a:moveTo>
                  <a:pt x="0" y="0"/>
                </a:moveTo>
                <a:lnTo>
                  <a:pt x="6477000" y="0"/>
                </a:lnTo>
                <a:lnTo>
                  <a:pt x="4038600" y="7102898"/>
                </a:ln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700094" y="1006568"/>
            <a:ext cx="71151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latin typeface="a신라의달밤M" panose="02020600000000000000" pitchFamily="18" charset="-127"/>
                <a:ea typeface="a신라의달밤M" panose="02020600000000000000" pitchFamily="18" charset="-127"/>
                <a:cs typeface="Open Sans Extrabold" panose="020B0906030804020204" pitchFamily="34" charset="0"/>
              </a:rPr>
              <a:t>My Trip Aid</a:t>
            </a:r>
            <a:endParaRPr lang="ko-KR" altLang="en-US" sz="7600" dirty="0">
              <a:latin typeface="a신라의달밤M" panose="02020600000000000000" pitchFamily="18" charset="-127"/>
              <a:ea typeface="a신라의달밤M" panose="02020600000000000000" pitchFamily="18" charset="-127"/>
              <a:cs typeface="Open Sans Extrabold" panose="020B09060308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B354D-18AC-3A46-8B05-0BE443DC0D30}"/>
              </a:ext>
            </a:extLst>
          </p:cNvPr>
          <p:cNvSpPr txBox="1"/>
          <p:nvPr/>
        </p:nvSpPr>
        <p:spPr>
          <a:xfrm>
            <a:off x="3877240" y="2268452"/>
            <a:ext cx="408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Ver 1.0.0</a:t>
            </a:r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15377-C455-2644-B2CE-A43298F29F34}"/>
              </a:ext>
            </a:extLst>
          </p:cNvPr>
          <p:cNvSpPr txBox="1"/>
          <p:nvPr/>
        </p:nvSpPr>
        <p:spPr>
          <a:xfrm>
            <a:off x="91947" y="5668304"/>
            <a:ext cx="4546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000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이제구</a:t>
            </a:r>
            <a:r>
              <a:rPr kumimoji="1" lang="ko-KR" altLang="en-US" sz="3000" dirty="0">
                <a:latin typeface="a반달곰" panose="02020600000000000000" pitchFamily="18" charset="-127"/>
                <a:ea typeface="a반달곰" panose="02020600000000000000" pitchFamily="18" charset="-127"/>
              </a:rPr>
              <a:t> 문주환 </a:t>
            </a:r>
            <a:r>
              <a:rPr kumimoji="1" lang="ko-KR" altLang="en-US" sz="3000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송원섭</a:t>
            </a:r>
            <a:endParaRPr kumimoji="1" lang="ko-KR" altLang="en-US" sz="3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64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529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타사 유사 앱 비교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8AF286-4009-0F4E-864A-C39C3512ECB5}"/>
              </a:ext>
            </a:extLst>
          </p:cNvPr>
          <p:cNvSpPr/>
          <p:nvPr/>
        </p:nvSpPr>
        <p:spPr>
          <a:xfrm>
            <a:off x="11295423" y="43517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00881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25" name="그림 2" descr="전자기기이(가) 표시된 사진&#10;&#10;&#10;&#10;자동 생성된 설명">
            <a:extLst>
              <a:ext uri="{FF2B5EF4-FFF2-40B4-BE49-F238E27FC236}">
                <a16:creationId xmlns:a16="http://schemas.microsoft.com/office/drawing/2014/main" id="{12600DD6-7D82-534F-ACF6-C1AB99144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817" y="1550003"/>
            <a:ext cx="2546445" cy="454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그림 4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86E78769-80C1-554A-99F3-176ED4C07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4" y="1550003"/>
            <a:ext cx="2546445" cy="4542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FFCA775-4383-C44A-997B-90D4E5A7346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79194" y="1910017"/>
          <a:ext cx="5483919" cy="3822704"/>
        </p:xfrm>
        <a:graphic>
          <a:graphicData uri="http://schemas.openxmlformats.org/drawingml/2006/table">
            <a:tbl>
              <a:tblPr/>
              <a:tblGrid>
                <a:gridCol w="14205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7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58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7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1D5F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여행노트</a:t>
                      </a:r>
                      <a:endParaRPr kumimoji="0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5F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1D5F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기능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1D5F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트리플</a:t>
                      </a:r>
                      <a:endParaRPr kumimoji="0" lang="ko-KR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1D5F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O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회원가입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O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O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로그인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O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O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여행 공유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X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여행 루트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X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O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검색기능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O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X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여행 가이드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O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7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X</a:t>
                      </a:r>
                      <a:endParaRPr kumimoji="0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반달곰" panose="02020600000000000000" pitchFamily="18" charset="-127"/>
                        <a:ea typeface="a반달곰" panose="02020600000000000000" pitchFamily="18" charset="-127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좋아요 기능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반달곰" panose="02020600000000000000" pitchFamily="18" charset="-127"/>
                          <a:ea typeface="a반달곰" panose="02020600000000000000" pitchFamily="18" charset="-127"/>
                          <a:cs typeface="Arial" panose="020B0604020202020204" pitchFamily="34" charset="0"/>
                        </a:rPr>
                        <a:t>∆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238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529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Killing function</a:t>
            </a:r>
            <a:endParaRPr lang="ko-KR" altLang="en-US" sz="3600" dirty="0">
              <a:latin typeface="a비타민" panose="02020600000000000000" pitchFamily="18" charset="-127"/>
              <a:ea typeface="a비타민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8AF286-4009-0F4E-864A-C39C3512ECB5}"/>
              </a:ext>
            </a:extLst>
          </p:cNvPr>
          <p:cNvSpPr/>
          <p:nvPr/>
        </p:nvSpPr>
        <p:spPr>
          <a:xfrm>
            <a:off x="11295423" y="43517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00881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B79A71-B6AF-3C4E-9BFB-5BE5A02FA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4"/>
          <a:stretch/>
        </p:blipFill>
        <p:spPr>
          <a:xfrm>
            <a:off x="7068959" y="1621447"/>
            <a:ext cx="4572799" cy="42114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8CEDF3-246F-5943-BF5A-8FCF4842EB97}"/>
              </a:ext>
            </a:extLst>
          </p:cNvPr>
          <p:cNvSpPr txBox="1"/>
          <p:nvPr/>
        </p:nvSpPr>
        <p:spPr>
          <a:xfrm>
            <a:off x="415213" y="1419390"/>
            <a:ext cx="3474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a비타민" panose="02020600000000000000" pitchFamily="18" charset="-127"/>
                <a:ea typeface="a비타민" panose="02020600000000000000" pitchFamily="18" charset="-127"/>
              </a:rPr>
              <a:t>한눈에 보는 여행 루트</a:t>
            </a:r>
            <a:endParaRPr lang="en-US" altLang="ko-KR" sz="2400" b="1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4925A1-40C8-4E47-8003-9D00A7DC4A05}"/>
              </a:ext>
            </a:extLst>
          </p:cNvPr>
          <p:cNvSpPr txBox="1"/>
          <p:nvPr/>
        </p:nvSpPr>
        <p:spPr>
          <a:xfrm>
            <a:off x="998731" y="2049726"/>
            <a:ext cx="230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Google Maps API</a:t>
            </a:r>
          </a:p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활용한 지도 뷰 제공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189AF7-74F2-924B-91CF-16D9638B4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291" y="1169408"/>
            <a:ext cx="2660733" cy="51529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39B1253-8ED9-C447-BC23-1F0905702BF1}"/>
              </a:ext>
            </a:extLst>
          </p:cNvPr>
          <p:cNvSpPr txBox="1"/>
          <p:nvPr/>
        </p:nvSpPr>
        <p:spPr>
          <a:xfrm>
            <a:off x="998730" y="2982431"/>
            <a:ext cx="230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여행루트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장소별로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사진 저장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F7F694-9CB2-FC44-8309-34FD6FA9945D}"/>
              </a:ext>
            </a:extLst>
          </p:cNvPr>
          <p:cNvSpPr txBox="1"/>
          <p:nvPr/>
        </p:nvSpPr>
        <p:spPr>
          <a:xfrm>
            <a:off x="998730" y="3990377"/>
            <a:ext cx="230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구글 지도 연동 통한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로드뷰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기능 가능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4C4B01-B8D4-3241-930F-39BB8AB100A1}"/>
              </a:ext>
            </a:extLst>
          </p:cNvPr>
          <p:cNvSpPr txBox="1"/>
          <p:nvPr/>
        </p:nvSpPr>
        <p:spPr>
          <a:xfrm>
            <a:off x="1011424" y="4976118"/>
            <a:ext cx="230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타사 앱 비교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차별화 된 기능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56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230106" y="980184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529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Use case Diagram</a:t>
            </a:r>
            <a:endParaRPr lang="ko-KR" altLang="en-US" sz="3600" dirty="0">
              <a:latin typeface="a비타민" panose="02020600000000000000" pitchFamily="18" charset="-127"/>
              <a:ea typeface="a비타민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423B5A-59F5-3845-B0AB-D7B3BB1B098A}"/>
              </a:ext>
            </a:extLst>
          </p:cNvPr>
          <p:cNvGrpSpPr/>
          <p:nvPr/>
        </p:nvGrpSpPr>
        <p:grpSpPr>
          <a:xfrm>
            <a:off x="689211" y="1423671"/>
            <a:ext cx="1753739" cy="2438644"/>
            <a:chOff x="307073" y="1188777"/>
            <a:chExt cx="1753739" cy="243864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E4A7FA0A-690C-EE41-9E9F-26E634B1BDCB}"/>
                </a:ext>
              </a:extLst>
            </p:cNvPr>
            <p:cNvSpPr/>
            <p:nvPr/>
          </p:nvSpPr>
          <p:spPr>
            <a:xfrm>
              <a:off x="559558" y="1188777"/>
              <a:ext cx="1201003" cy="12010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97E54E29-1A63-E04F-9C13-68C2FCAE5350}"/>
                </a:ext>
              </a:extLst>
            </p:cNvPr>
            <p:cNvSpPr/>
            <p:nvPr/>
          </p:nvSpPr>
          <p:spPr>
            <a:xfrm>
              <a:off x="307073" y="2255457"/>
              <a:ext cx="1753739" cy="137196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E9D555A-D74E-194C-A4F8-FF7D7B071D35}"/>
                </a:ext>
              </a:extLst>
            </p:cNvPr>
            <p:cNvSpPr/>
            <p:nvPr/>
          </p:nvSpPr>
          <p:spPr>
            <a:xfrm>
              <a:off x="307073" y="2906973"/>
              <a:ext cx="1753739" cy="720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4842A4C-3A1F-6548-BEAB-7CAE225EEA13}"/>
              </a:ext>
            </a:extLst>
          </p:cNvPr>
          <p:cNvGrpSpPr/>
          <p:nvPr/>
        </p:nvGrpSpPr>
        <p:grpSpPr>
          <a:xfrm>
            <a:off x="689211" y="3875965"/>
            <a:ext cx="1753739" cy="2438644"/>
            <a:chOff x="307073" y="1188777"/>
            <a:chExt cx="1753739" cy="2438644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53340BE-8B82-544F-A2DE-E10187E6B5D6}"/>
                </a:ext>
              </a:extLst>
            </p:cNvPr>
            <p:cNvSpPr/>
            <p:nvPr/>
          </p:nvSpPr>
          <p:spPr>
            <a:xfrm>
              <a:off x="559558" y="1188777"/>
              <a:ext cx="1201003" cy="12010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F73876F-624C-2846-998F-B304F0A7B5A0}"/>
                </a:ext>
              </a:extLst>
            </p:cNvPr>
            <p:cNvSpPr/>
            <p:nvPr/>
          </p:nvSpPr>
          <p:spPr>
            <a:xfrm>
              <a:off x="307073" y="2255457"/>
              <a:ext cx="1753739" cy="137196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6763A83-3BEF-834F-A459-C6D8ADB0A042}"/>
                </a:ext>
              </a:extLst>
            </p:cNvPr>
            <p:cNvSpPr/>
            <p:nvPr/>
          </p:nvSpPr>
          <p:spPr>
            <a:xfrm>
              <a:off x="307073" y="2906973"/>
              <a:ext cx="1753739" cy="720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CE159E8-5441-D44F-AAFD-4E47005287F3}"/>
              </a:ext>
            </a:extLst>
          </p:cNvPr>
          <p:cNvSpPr txBox="1"/>
          <p:nvPr/>
        </p:nvSpPr>
        <p:spPr>
          <a:xfrm>
            <a:off x="600243" y="3135389"/>
            <a:ext cx="193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관리자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1A3F8A7-86A8-BF4B-8AC7-B0A1C2EF8631}"/>
              </a:ext>
            </a:extLst>
          </p:cNvPr>
          <p:cNvSpPr txBox="1"/>
          <p:nvPr/>
        </p:nvSpPr>
        <p:spPr>
          <a:xfrm>
            <a:off x="576360" y="5600859"/>
            <a:ext cx="1931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사용자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0D9294-EA77-6442-8C60-DB82448B4D17}"/>
              </a:ext>
            </a:extLst>
          </p:cNvPr>
          <p:cNvSpPr/>
          <p:nvPr/>
        </p:nvSpPr>
        <p:spPr>
          <a:xfrm>
            <a:off x="2804324" y="1075720"/>
            <a:ext cx="6469040" cy="5488855"/>
          </a:xfrm>
          <a:prstGeom prst="rect">
            <a:avLst/>
          </a:prstGeom>
          <a:solidFill>
            <a:srgbClr val="D7E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F70FEB1-BA12-9E4E-A2B6-67EAA50D91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330" y="2236730"/>
            <a:ext cx="2669275" cy="26692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53CEE47-1362-324F-BF49-8B5B81819DD6}"/>
              </a:ext>
            </a:extLst>
          </p:cNvPr>
          <p:cNvSpPr txBox="1"/>
          <p:nvPr/>
        </p:nvSpPr>
        <p:spPr>
          <a:xfrm>
            <a:off x="9443205" y="4942645"/>
            <a:ext cx="2507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데이터베이스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C112535-BC85-484F-B62F-F0C1C63A3EFE}"/>
              </a:ext>
            </a:extLst>
          </p:cNvPr>
          <p:cNvSpPr txBox="1"/>
          <p:nvPr/>
        </p:nvSpPr>
        <p:spPr>
          <a:xfrm>
            <a:off x="1922057" y="1015516"/>
            <a:ext cx="3724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My Trip Aid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AC706EBA-E2B5-664E-922E-DA0B2052F337}"/>
              </a:ext>
            </a:extLst>
          </p:cNvPr>
          <p:cNvSpPr/>
          <p:nvPr/>
        </p:nvSpPr>
        <p:spPr>
          <a:xfrm>
            <a:off x="3535907" y="5144699"/>
            <a:ext cx="2114266" cy="111460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A49F8A-1181-A542-AE4D-0CC3BC0B722A}"/>
              </a:ext>
            </a:extLst>
          </p:cNvPr>
          <p:cNvSpPr txBox="1"/>
          <p:nvPr/>
        </p:nvSpPr>
        <p:spPr>
          <a:xfrm>
            <a:off x="3234519" y="5471167"/>
            <a:ext cx="264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여행 계획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7E16D07-58B3-CC4D-AB2E-31F10BCAC8DC}"/>
              </a:ext>
            </a:extLst>
          </p:cNvPr>
          <p:cNvSpPr/>
          <p:nvPr/>
        </p:nvSpPr>
        <p:spPr>
          <a:xfrm>
            <a:off x="3535907" y="3865095"/>
            <a:ext cx="2114266" cy="111460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225496A-DD11-444B-BC61-8C02F50E3711}"/>
              </a:ext>
            </a:extLst>
          </p:cNvPr>
          <p:cNvSpPr txBox="1"/>
          <p:nvPr/>
        </p:nvSpPr>
        <p:spPr>
          <a:xfrm>
            <a:off x="3234519" y="4191563"/>
            <a:ext cx="264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여행 저장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C6933EDD-B1DA-E64B-942D-61088E3B71C4}"/>
              </a:ext>
            </a:extLst>
          </p:cNvPr>
          <p:cNvSpPr/>
          <p:nvPr/>
        </p:nvSpPr>
        <p:spPr>
          <a:xfrm>
            <a:off x="6439323" y="5199291"/>
            <a:ext cx="2114266" cy="111460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CAD6389-2ADD-774A-A29F-B9BE6ADEB656}"/>
              </a:ext>
            </a:extLst>
          </p:cNvPr>
          <p:cNvSpPr txBox="1"/>
          <p:nvPr/>
        </p:nvSpPr>
        <p:spPr>
          <a:xfrm>
            <a:off x="6137935" y="5525759"/>
            <a:ext cx="264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데이터 저장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33D92D67-0E42-6A41-B3F3-9C25AA9D95B3}"/>
              </a:ext>
            </a:extLst>
          </p:cNvPr>
          <p:cNvSpPr/>
          <p:nvPr/>
        </p:nvSpPr>
        <p:spPr>
          <a:xfrm>
            <a:off x="6408470" y="3930557"/>
            <a:ext cx="2114266" cy="111460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15F0A72-5DE5-1041-904B-04837B43D080}"/>
              </a:ext>
            </a:extLst>
          </p:cNvPr>
          <p:cNvSpPr txBox="1"/>
          <p:nvPr/>
        </p:nvSpPr>
        <p:spPr>
          <a:xfrm>
            <a:off x="6107082" y="4257025"/>
            <a:ext cx="264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경로 저장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B7433DCB-4A68-6946-995E-E2E0DD56112A}"/>
              </a:ext>
            </a:extLst>
          </p:cNvPr>
          <p:cNvCxnSpPr>
            <a:cxnSpLocks/>
          </p:cNvCxnSpPr>
          <p:nvPr/>
        </p:nvCxnSpPr>
        <p:spPr>
          <a:xfrm flipV="1">
            <a:off x="5650794" y="4422395"/>
            <a:ext cx="7554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AA045A8-DEB0-4841-B9C1-CBBF182011D7}"/>
              </a:ext>
            </a:extLst>
          </p:cNvPr>
          <p:cNvCxnSpPr>
            <a:cxnSpLocks/>
          </p:cNvCxnSpPr>
          <p:nvPr/>
        </p:nvCxnSpPr>
        <p:spPr>
          <a:xfrm flipV="1">
            <a:off x="5681647" y="5701999"/>
            <a:ext cx="75548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83AE913C-2911-BB42-A785-31698F71937E}"/>
              </a:ext>
            </a:extLst>
          </p:cNvPr>
          <p:cNvCxnSpPr>
            <a:cxnSpLocks/>
          </p:cNvCxnSpPr>
          <p:nvPr/>
        </p:nvCxnSpPr>
        <p:spPr>
          <a:xfrm flipV="1">
            <a:off x="5656473" y="3454728"/>
            <a:ext cx="838769" cy="9676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CD639CED-E4D3-3F4F-AD4E-62BEED131ABD}"/>
              </a:ext>
            </a:extLst>
          </p:cNvPr>
          <p:cNvCxnSpPr>
            <a:cxnSpLocks/>
          </p:cNvCxnSpPr>
          <p:nvPr/>
        </p:nvCxnSpPr>
        <p:spPr>
          <a:xfrm flipV="1">
            <a:off x="8534020" y="4969838"/>
            <a:ext cx="979458" cy="8043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03E78B0-B991-2A4F-940B-995D053452C3}"/>
              </a:ext>
            </a:extLst>
          </p:cNvPr>
          <p:cNvCxnSpPr>
            <a:cxnSpLocks/>
          </p:cNvCxnSpPr>
          <p:nvPr/>
        </p:nvCxnSpPr>
        <p:spPr>
          <a:xfrm>
            <a:off x="8505692" y="4491959"/>
            <a:ext cx="1019830" cy="1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타원 64">
            <a:extLst>
              <a:ext uri="{FF2B5EF4-FFF2-40B4-BE49-F238E27FC236}">
                <a16:creationId xmlns:a16="http://schemas.microsoft.com/office/drawing/2014/main" id="{95A6CE76-0054-AB47-8899-895A0DF90E17}"/>
              </a:ext>
            </a:extLst>
          </p:cNvPr>
          <p:cNvSpPr/>
          <p:nvPr/>
        </p:nvSpPr>
        <p:spPr>
          <a:xfrm>
            <a:off x="6393208" y="2690760"/>
            <a:ext cx="2114266" cy="111460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3338388-4DD0-084C-821D-96B5BF971644}"/>
              </a:ext>
            </a:extLst>
          </p:cNvPr>
          <p:cNvSpPr txBox="1"/>
          <p:nvPr/>
        </p:nvSpPr>
        <p:spPr>
          <a:xfrm>
            <a:off x="6091820" y="3017228"/>
            <a:ext cx="264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사진 저장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B051D2AE-058A-ED44-8433-D6790F803FAF}"/>
              </a:ext>
            </a:extLst>
          </p:cNvPr>
          <p:cNvCxnSpPr>
            <a:cxnSpLocks/>
          </p:cNvCxnSpPr>
          <p:nvPr/>
        </p:nvCxnSpPr>
        <p:spPr>
          <a:xfrm>
            <a:off x="5657842" y="4425768"/>
            <a:ext cx="802813" cy="946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80A4A854-365E-974E-987A-5376C3B0F4CD}"/>
              </a:ext>
            </a:extLst>
          </p:cNvPr>
          <p:cNvCxnSpPr>
            <a:cxnSpLocks/>
          </p:cNvCxnSpPr>
          <p:nvPr/>
        </p:nvCxnSpPr>
        <p:spPr>
          <a:xfrm flipV="1">
            <a:off x="5684916" y="4722263"/>
            <a:ext cx="752213" cy="967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6FAABC3D-5E1D-1749-A1F6-3271DB64D5E1}"/>
              </a:ext>
            </a:extLst>
          </p:cNvPr>
          <p:cNvCxnSpPr>
            <a:cxnSpLocks/>
          </p:cNvCxnSpPr>
          <p:nvPr/>
        </p:nvCxnSpPr>
        <p:spPr>
          <a:xfrm flipV="1">
            <a:off x="8507474" y="3232562"/>
            <a:ext cx="1062181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6BD9E03D-DEDB-F84C-AF28-4A95FB9FDF33}"/>
              </a:ext>
            </a:extLst>
          </p:cNvPr>
          <p:cNvSpPr/>
          <p:nvPr/>
        </p:nvSpPr>
        <p:spPr>
          <a:xfrm>
            <a:off x="3515298" y="2635076"/>
            <a:ext cx="2114266" cy="111460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0B9842B-2916-3B45-B2D8-88B491B3573C}"/>
              </a:ext>
            </a:extLst>
          </p:cNvPr>
          <p:cNvSpPr txBox="1"/>
          <p:nvPr/>
        </p:nvSpPr>
        <p:spPr>
          <a:xfrm>
            <a:off x="3213910" y="2961544"/>
            <a:ext cx="264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사용자 관리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0A71CFBE-D1B8-F745-9BC4-A4F43D198B04}"/>
              </a:ext>
            </a:extLst>
          </p:cNvPr>
          <p:cNvSpPr/>
          <p:nvPr/>
        </p:nvSpPr>
        <p:spPr>
          <a:xfrm>
            <a:off x="6393208" y="1423671"/>
            <a:ext cx="2114266" cy="111460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A6AD11C-6D54-B74B-AB28-C8DEFCF843EE}"/>
              </a:ext>
            </a:extLst>
          </p:cNvPr>
          <p:cNvSpPr txBox="1"/>
          <p:nvPr/>
        </p:nvSpPr>
        <p:spPr>
          <a:xfrm>
            <a:off x="6091820" y="1750139"/>
            <a:ext cx="264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게시물 관리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2CE468CC-A6C1-B34D-A57B-4B5D293ABE34}"/>
              </a:ext>
            </a:extLst>
          </p:cNvPr>
          <p:cNvCxnSpPr>
            <a:cxnSpLocks/>
          </p:cNvCxnSpPr>
          <p:nvPr/>
        </p:nvCxnSpPr>
        <p:spPr>
          <a:xfrm flipH="1" flipV="1">
            <a:off x="8553589" y="2048117"/>
            <a:ext cx="1053274" cy="59679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타원 84">
            <a:extLst>
              <a:ext uri="{FF2B5EF4-FFF2-40B4-BE49-F238E27FC236}">
                <a16:creationId xmlns:a16="http://schemas.microsoft.com/office/drawing/2014/main" id="{3B8490EC-0220-DD47-A831-7589A9959EEB}"/>
              </a:ext>
            </a:extLst>
          </p:cNvPr>
          <p:cNvSpPr/>
          <p:nvPr/>
        </p:nvSpPr>
        <p:spPr>
          <a:xfrm>
            <a:off x="3478162" y="1410003"/>
            <a:ext cx="2114266" cy="111460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B5FAE65-04F3-3D45-A9EE-44B97C847FE3}"/>
              </a:ext>
            </a:extLst>
          </p:cNvPr>
          <p:cNvSpPr txBox="1"/>
          <p:nvPr/>
        </p:nvSpPr>
        <p:spPr>
          <a:xfrm>
            <a:off x="3176774" y="1736471"/>
            <a:ext cx="2647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pPr algn="ct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유지보수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2367C66F-BB9C-0541-929E-2B2F83477ABF}"/>
              </a:ext>
            </a:extLst>
          </p:cNvPr>
          <p:cNvCxnSpPr>
            <a:cxnSpLocks/>
          </p:cNvCxnSpPr>
          <p:nvPr/>
        </p:nvCxnSpPr>
        <p:spPr>
          <a:xfrm flipV="1">
            <a:off x="2405595" y="1952128"/>
            <a:ext cx="1095091" cy="3634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8DE93B31-EAFD-6C46-AD40-E9F9AE1FFF9B}"/>
              </a:ext>
            </a:extLst>
          </p:cNvPr>
          <p:cNvCxnSpPr>
            <a:cxnSpLocks/>
          </p:cNvCxnSpPr>
          <p:nvPr/>
        </p:nvCxnSpPr>
        <p:spPr>
          <a:xfrm>
            <a:off x="2396110" y="2301461"/>
            <a:ext cx="1139797" cy="8616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A734F8C-B464-1D4E-BD1E-E88EBF4A4F72}"/>
              </a:ext>
            </a:extLst>
          </p:cNvPr>
          <p:cNvCxnSpPr>
            <a:cxnSpLocks/>
          </p:cNvCxnSpPr>
          <p:nvPr/>
        </p:nvCxnSpPr>
        <p:spPr>
          <a:xfrm flipH="1">
            <a:off x="2367348" y="3332814"/>
            <a:ext cx="1166365" cy="712312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9440F17-DCE6-194C-8BF4-E9659B46F28F}"/>
              </a:ext>
            </a:extLst>
          </p:cNvPr>
          <p:cNvCxnSpPr>
            <a:cxnSpLocks/>
          </p:cNvCxnSpPr>
          <p:nvPr/>
        </p:nvCxnSpPr>
        <p:spPr>
          <a:xfrm flipV="1">
            <a:off x="5575182" y="2307581"/>
            <a:ext cx="903911" cy="675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4F27181-DFBC-0A4F-A509-A0A34788B94F}"/>
              </a:ext>
            </a:extLst>
          </p:cNvPr>
          <p:cNvSpPr/>
          <p:nvPr/>
        </p:nvSpPr>
        <p:spPr>
          <a:xfrm>
            <a:off x="2804324" y="980184"/>
            <a:ext cx="6638881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07" name="직선 연결선[R] 106">
            <a:extLst>
              <a:ext uri="{FF2B5EF4-FFF2-40B4-BE49-F238E27FC236}">
                <a16:creationId xmlns:a16="http://schemas.microsoft.com/office/drawing/2014/main" id="{6B1A443F-7783-5F4A-AFD6-54C14EDEE2D9}"/>
              </a:ext>
            </a:extLst>
          </p:cNvPr>
          <p:cNvCxnSpPr/>
          <p:nvPr/>
        </p:nvCxnSpPr>
        <p:spPr>
          <a:xfrm flipV="1">
            <a:off x="2456641" y="4462218"/>
            <a:ext cx="1077072" cy="5531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>
            <a:extLst>
              <a:ext uri="{FF2B5EF4-FFF2-40B4-BE49-F238E27FC236}">
                <a16:creationId xmlns:a16="http://schemas.microsoft.com/office/drawing/2014/main" id="{3F19E56F-9E6A-E448-8BC6-0F0B64E24439}"/>
              </a:ext>
            </a:extLst>
          </p:cNvPr>
          <p:cNvCxnSpPr>
            <a:cxnSpLocks/>
          </p:cNvCxnSpPr>
          <p:nvPr/>
        </p:nvCxnSpPr>
        <p:spPr>
          <a:xfrm>
            <a:off x="2458901" y="4988740"/>
            <a:ext cx="1101886" cy="7232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BC8D879F-ABBB-584D-AAFE-F9A55DE1DF8F}"/>
              </a:ext>
            </a:extLst>
          </p:cNvPr>
          <p:cNvSpPr/>
          <p:nvPr/>
        </p:nvSpPr>
        <p:spPr>
          <a:xfrm>
            <a:off x="11295423" y="43517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01BB5F8-0522-B14E-BD04-C822F1A21FC3}"/>
              </a:ext>
            </a:extLst>
          </p:cNvPr>
          <p:cNvSpPr/>
          <p:nvPr/>
        </p:nvSpPr>
        <p:spPr>
          <a:xfrm>
            <a:off x="1100881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008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984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어플리케이션 작동</a:t>
            </a:r>
            <a:r>
              <a:rPr lang="en-US" altLang="ko-KR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 - </a:t>
            </a:r>
            <a:r>
              <a:rPr lang="ko-KR" altLang="en-US" sz="3600" dirty="0" err="1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메인화면</a:t>
            </a:r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 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29456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26D395-6B3F-184F-A8B7-234127C93769}"/>
              </a:ext>
            </a:extLst>
          </p:cNvPr>
          <p:cNvSpPr/>
          <p:nvPr/>
        </p:nvSpPr>
        <p:spPr>
          <a:xfrm>
            <a:off x="11002053" y="43898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7DC9AE-F1B2-654C-9590-C0E1F0CD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43" y="1358661"/>
            <a:ext cx="2733903" cy="485267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F4B5CC9-876C-5144-AC6A-516294386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692" y="1358659"/>
            <a:ext cx="2684745" cy="48526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81ECFBB-6D45-004D-B503-AF88191DC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83" y="1358659"/>
            <a:ext cx="2652975" cy="48526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ADE3A2-65A5-2A4D-8395-9A3EA5690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504" y="1384121"/>
            <a:ext cx="2652974" cy="48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6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984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어플리케이션 작동</a:t>
            </a:r>
            <a:r>
              <a:rPr lang="en-US" altLang="ko-KR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 - </a:t>
            </a:r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여행계획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29456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26D395-6B3F-184F-A8B7-234127C93769}"/>
              </a:ext>
            </a:extLst>
          </p:cNvPr>
          <p:cNvSpPr/>
          <p:nvPr/>
        </p:nvSpPr>
        <p:spPr>
          <a:xfrm>
            <a:off x="11002053" y="43898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10" y="1575714"/>
            <a:ext cx="2526367" cy="44913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02" y="1575714"/>
            <a:ext cx="2489511" cy="442579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35" y="1575714"/>
            <a:ext cx="2489511" cy="442579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078" y="1575714"/>
            <a:ext cx="2526366" cy="44913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827" y="5158747"/>
            <a:ext cx="408444" cy="8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3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984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어플리케이션 작동</a:t>
            </a:r>
            <a:r>
              <a:rPr lang="en-US" altLang="ko-KR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 - </a:t>
            </a:r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여행계획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29456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26D395-6B3F-184F-A8B7-234127C93769}"/>
              </a:ext>
            </a:extLst>
          </p:cNvPr>
          <p:cNvSpPr/>
          <p:nvPr/>
        </p:nvSpPr>
        <p:spPr>
          <a:xfrm>
            <a:off x="11002053" y="43898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2" y="1245212"/>
            <a:ext cx="2687748" cy="477821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38" y="1245212"/>
            <a:ext cx="2687748" cy="47782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75" y="1245212"/>
            <a:ext cx="2687748" cy="477821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369" y="1245211"/>
            <a:ext cx="2687747" cy="477821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99" y="2903819"/>
            <a:ext cx="408444" cy="8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0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984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어플리케이션 작동</a:t>
            </a:r>
            <a:r>
              <a:rPr lang="en-US" altLang="ko-KR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 - </a:t>
            </a:r>
            <a:r>
              <a:rPr lang="ko-KR" altLang="en-US" sz="3600" dirty="0" err="1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여행저장</a:t>
            </a:r>
            <a:endParaRPr lang="ko-KR" altLang="en-US" sz="3600" dirty="0">
              <a:latin typeface="a비타민" panose="02020600000000000000" pitchFamily="18" charset="-127"/>
              <a:ea typeface="a비타민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29456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26D395-6B3F-184F-A8B7-234127C93769}"/>
              </a:ext>
            </a:extLst>
          </p:cNvPr>
          <p:cNvSpPr/>
          <p:nvPr/>
        </p:nvSpPr>
        <p:spPr>
          <a:xfrm>
            <a:off x="11002053" y="43898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0" name="그림 9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146B062-B29F-9345-97A5-1D0DA6D9D1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42" y="1340754"/>
            <a:ext cx="2659825" cy="4728577"/>
          </a:xfrm>
          <a:prstGeom prst="rect">
            <a:avLst/>
          </a:prstGeom>
        </p:spPr>
      </p:pic>
      <p:pic>
        <p:nvPicPr>
          <p:cNvPr id="11" name="그림 10" descr="텍스트, 지도, 스크린샷이(가) 표시된 사진&#10;&#10;&#10;&#10;자동 생성된 설명">
            <a:extLst>
              <a:ext uri="{FF2B5EF4-FFF2-40B4-BE49-F238E27FC236}">
                <a16:creationId xmlns:a16="http://schemas.microsoft.com/office/drawing/2014/main" id="{55160649-7084-0741-99A1-E59501F803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90" y="1340753"/>
            <a:ext cx="2659825" cy="4728577"/>
          </a:xfrm>
          <a:prstGeom prst="rect">
            <a:avLst/>
          </a:prstGeom>
        </p:spPr>
      </p:pic>
      <p:pic>
        <p:nvPicPr>
          <p:cNvPr id="13" name="그림 1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A33CF25B-F20E-A742-8C4D-C055606E64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728" y="1340753"/>
            <a:ext cx="2785799" cy="4952530"/>
          </a:xfrm>
          <a:prstGeom prst="rect">
            <a:avLst/>
          </a:prstGeom>
        </p:spPr>
      </p:pic>
      <p:pic>
        <p:nvPicPr>
          <p:cNvPr id="14" name="그림 1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5BC54061-8220-FF42-8FAC-C77532165FE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3" y="1340754"/>
            <a:ext cx="2659825" cy="4728577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78696">
            <a:off x="7042580" y="5813774"/>
            <a:ext cx="408444" cy="8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9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984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어플리케이션 작동</a:t>
            </a:r>
            <a:r>
              <a:rPr lang="en-US" altLang="ko-KR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 – </a:t>
            </a:r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여행정보 자세히 보기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29456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26D395-6B3F-184F-A8B7-234127C93769}"/>
              </a:ext>
            </a:extLst>
          </p:cNvPr>
          <p:cNvSpPr/>
          <p:nvPr/>
        </p:nvSpPr>
        <p:spPr>
          <a:xfrm>
            <a:off x="11002053" y="43898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3" name="그림 1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A33CF25B-F20E-A742-8C4D-C055606E64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58" y="1345108"/>
            <a:ext cx="2785799" cy="4952530"/>
          </a:xfrm>
          <a:prstGeom prst="rect">
            <a:avLst/>
          </a:prstGeom>
        </p:spPr>
      </p:pic>
      <p:pic>
        <p:nvPicPr>
          <p:cNvPr id="3" name="그림 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9F624058-B683-384C-84DE-6C3FEBD154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462" y="1345108"/>
            <a:ext cx="2785798" cy="4952530"/>
          </a:xfrm>
          <a:prstGeom prst="rect">
            <a:avLst/>
          </a:prstGeom>
        </p:spPr>
      </p:pic>
      <p:pic>
        <p:nvPicPr>
          <p:cNvPr id="5" name="그림 4" descr="텍스트, 지도이(가) 표시된 사진&#10;&#10;&#10;&#10;자동 생성된 설명">
            <a:extLst>
              <a:ext uri="{FF2B5EF4-FFF2-40B4-BE49-F238E27FC236}">
                <a16:creationId xmlns:a16="http://schemas.microsoft.com/office/drawing/2014/main" id="{FD0289A5-B58C-E84F-9253-E6F46A044B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640" y="1345108"/>
            <a:ext cx="2785798" cy="49525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9044">
            <a:off x="2779132" y="4215170"/>
            <a:ext cx="408444" cy="8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96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984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어플리케이션 작동</a:t>
            </a:r>
            <a:r>
              <a:rPr lang="en-US" altLang="ko-KR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 </a:t>
            </a:r>
            <a:r>
              <a:rPr lang="en-US" altLang="ko-KR" sz="3600" dirty="0" smtClean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– </a:t>
            </a:r>
            <a:r>
              <a:rPr lang="ko-KR" altLang="en-US" sz="3600" dirty="0" err="1" smtClean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저장정보</a:t>
            </a:r>
            <a:r>
              <a:rPr lang="ko-KR" altLang="en-US" sz="3600" dirty="0" smtClean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 수정</a:t>
            </a:r>
            <a:endParaRPr lang="ko-KR" altLang="en-US" sz="3600" dirty="0">
              <a:latin typeface="a비타민" panose="02020600000000000000" pitchFamily="18" charset="-127"/>
              <a:ea typeface="a비타민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29456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26D395-6B3F-184F-A8B7-234127C93769}"/>
              </a:ext>
            </a:extLst>
          </p:cNvPr>
          <p:cNvSpPr/>
          <p:nvPr/>
        </p:nvSpPr>
        <p:spPr>
          <a:xfrm>
            <a:off x="11002053" y="43898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677" y="1622980"/>
            <a:ext cx="2444049" cy="434497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844" y="1622980"/>
            <a:ext cx="2444049" cy="434497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419" y="1622980"/>
            <a:ext cx="2444049" cy="434497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57" y="1622980"/>
            <a:ext cx="2445202" cy="434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9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984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어플리케이션 작동</a:t>
            </a:r>
            <a:r>
              <a:rPr lang="en-US" altLang="ko-KR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 – </a:t>
            </a:r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계정정보 변경</a:t>
            </a:r>
          </a:p>
        </p:txBody>
      </p:sp>
      <p:pic>
        <p:nvPicPr>
          <p:cNvPr id="10" name="그림 9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751D3C65-7D84-694B-BB86-D02AA18C08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77" y="1305514"/>
            <a:ext cx="2821334" cy="5015706"/>
          </a:xfrm>
          <a:prstGeom prst="rect">
            <a:avLst/>
          </a:prstGeom>
        </p:spPr>
      </p:pic>
      <p:pic>
        <p:nvPicPr>
          <p:cNvPr id="13" name="그림 12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CA7E1010-067F-DD48-B981-81317DA805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990" y="1305514"/>
            <a:ext cx="2821335" cy="5015706"/>
          </a:xfrm>
          <a:prstGeom prst="rect">
            <a:avLst/>
          </a:prstGeom>
        </p:spPr>
      </p:pic>
      <p:sp>
        <p:nvSpPr>
          <p:cNvPr id="30" name="타원 29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29456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126D395-6B3F-184F-A8B7-234127C93769}"/>
              </a:ext>
            </a:extLst>
          </p:cNvPr>
          <p:cNvSpPr/>
          <p:nvPr/>
        </p:nvSpPr>
        <p:spPr>
          <a:xfrm>
            <a:off x="11002053" y="43898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032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-28211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r>
              <a:rPr kumimoji="1" lang="ko-KR" altLang="en-US" dirty="0"/>
              <a:t>₩</a:t>
            </a:r>
            <a:r>
              <a:rPr kumimoji="1" lang="en-US" altLang="ko-KR" dirty="0"/>
              <a:t>1</a:t>
            </a:r>
            <a:r>
              <a:rPr kumimoji="1" lang="ko-KR" altLang="en-US" dirty="0"/>
              <a:t>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471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프로젝트 구성도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8AF286-4009-0F4E-864A-C39C3512ECB5}"/>
              </a:ext>
            </a:extLst>
          </p:cNvPr>
          <p:cNvSpPr/>
          <p:nvPr/>
        </p:nvSpPr>
        <p:spPr>
          <a:xfrm>
            <a:off x="11295423" y="43517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008815" y="43517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410006-C531-344A-A7D4-9E0EC1CF0637}"/>
              </a:ext>
            </a:extLst>
          </p:cNvPr>
          <p:cNvSpPr/>
          <p:nvPr/>
        </p:nvSpPr>
        <p:spPr>
          <a:xfrm>
            <a:off x="570031" y="1597435"/>
            <a:ext cx="2308860" cy="34632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7F3FBD-3F5E-004B-B8B3-851965B26B5E}"/>
              </a:ext>
            </a:extLst>
          </p:cNvPr>
          <p:cNvSpPr/>
          <p:nvPr/>
        </p:nvSpPr>
        <p:spPr>
          <a:xfrm>
            <a:off x="583403" y="1609108"/>
            <a:ext cx="2287705" cy="441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9ECEF3-0E57-0343-B07D-4D6A0233A587}"/>
              </a:ext>
            </a:extLst>
          </p:cNvPr>
          <p:cNvSpPr/>
          <p:nvPr/>
        </p:nvSpPr>
        <p:spPr>
          <a:xfrm>
            <a:off x="582477" y="2062283"/>
            <a:ext cx="2287705" cy="441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496269-9D3D-CD4C-9DB4-8832965289B8}"/>
              </a:ext>
            </a:extLst>
          </p:cNvPr>
          <p:cNvSpPr/>
          <p:nvPr/>
        </p:nvSpPr>
        <p:spPr>
          <a:xfrm>
            <a:off x="582476" y="2503785"/>
            <a:ext cx="2287705" cy="441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D3087B-08DA-F14B-BE9A-C29796AB63EA}"/>
              </a:ext>
            </a:extLst>
          </p:cNvPr>
          <p:cNvSpPr/>
          <p:nvPr/>
        </p:nvSpPr>
        <p:spPr>
          <a:xfrm>
            <a:off x="582476" y="2945416"/>
            <a:ext cx="2287705" cy="441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68DF14-7581-8144-9A51-F473DFEE9F05}"/>
              </a:ext>
            </a:extLst>
          </p:cNvPr>
          <p:cNvSpPr txBox="1"/>
          <p:nvPr/>
        </p:nvSpPr>
        <p:spPr>
          <a:xfrm>
            <a:off x="888498" y="1629804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아메리카노B" panose="02020600000000000000" pitchFamily="18" charset="-127"/>
                <a:ea typeface="a아메리카노B" panose="02020600000000000000" pitchFamily="18" charset="-127"/>
              </a:rPr>
              <a:t>Menu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64FAB-EDB9-3746-AD87-5B3EE56F3B3C}"/>
              </a:ext>
            </a:extLst>
          </p:cNvPr>
          <p:cNvSpPr txBox="1"/>
          <p:nvPr/>
        </p:nvSpPr>
        <p:spPr>
          <a:xfrm>
            <a:off x="888498" y="2053987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아메리카노B" panose="02020600000000000000" pitchFamily="18" charset="-127"/>
                <a:ea typeface="a아메리카노B" panose="02020600000000000000" pitchFamily="18" charset="-127"/>
              </a:rPr>
              <a:t>Home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72459-7A73-5841-AC46-A909C507E873}"/>
              </a:ext>
            </a:extLst>
          </p:cNvPr>
          <p:cNvSpPr txBox="1"/>
          <p:nvPr/>
        </p:nvSpPr>
        <p:spPr>
          <a:xfrm>
            <a:off x="888498" y="2512081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아메리카노B" panose="02020600000000000000" pitchFamily="18" charset="-127"/>
                <a:ea typeface="a아메리카노B" panose="02020600000000000000" pitchFamily="18" charset="-127"/>
              </a:rPr>
              <a:t>My Plan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F3B495-D10A-294C-9902-80A2283E1744}"/>
              </a:ext>
            </a:extLst>
          </p:cNvPr>
          <p:cNvSpPr txBox="1"/>
          <p:nvPr/>
        </p:nvSpPr>
        <p:spPr>
          <a:xfrm>
            <a:off x="888498" y="2938756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아메리카노B" panose="02020600000000000000" pitchFamily="18" charset="-127"/>
                <a:ea typeface="a아메리카노B" panose="02020600000000000000" pitchFamily="18" charset="-127"/>
              </a:rPr>
              <a:t>My Trip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727D5-5CFD-6D4B-96EF-6930B653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93" y="3392130"/>
            <a:ext cx="2277988" cy="16685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F4323E-E34F-BD4E-B28F-707A15CC1B5B}"/>
              </a:ext>
            </a:extLst>
          </p:cNvPr>
          <p:cNvSpPr txBox="1"/>
          <p:nvPr/>
        </p:nvSpPr>
        <p:spPr>
          <a:xfrm>
            <a:off x="834595" y="5132634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Home</a:t>
            </a: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2997216E-E911-754D-86ED-19CBE5851B87}"/>
              </a:ext>
            </a:extLst>
          </p:cNvPr>
          <p:cNvSpPr/>
          <p:nvPr/>
        </p:nvSpPr>
        <p:spPr>
          <a:xfrm>
            <a:off x="3019201" y="2642495"/>
            <a:ext cx="813697" cy="2015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3F6F746F-55F4-5B49-B2E6-D7CC950E4634}"/>
              </a:ext>
            </a:extLst>
          </p:cNvPr>
          <p:cNvSpPr/>
          <p:nvPr/>
        </p:nvSpPr>
        <p:spPr>
          <a:xfrm>
            <a:off x="5973629" y="2547812"/>
            <a:ext cx="813697" cy="2015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0134F6EA-873F-BB43-B4A7-5EE6E388A1C9}"/>
              </a:ext>
            </a:extLst>
          </p:cNvPr>
          <p:cNvSpPr/>
          <p:nvPr/>
        </p:nvSpPr>
        <p:spPr>
          <a:xfrm>
            <a:off x="5940774" y="4503198"/>
            <a:ext cx="813697" cy="2015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5BCE58-EADD-5746-9E4E-CAE1DEBC5261}"/>
              </a:ext>
            </a:extLst>
          </p:cNvPr>
          <p:cNvSpPr txBox="1"/>
          <p:nvPr/>
        </p:nvSpPr>
        <p:spPr>
          <a:xfrm>
            <a:off x="7660180" y="3367102"/>
            <a:ext cx="206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계획 저장하기</a:t>
            </a:r>
            <a:endParaRPr lang="en-US" altLang="ko-KR" sz="20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4B3F8F-7B5C-EF43-A503-8E69846EEA59}"/>
              </a:ext>
            </a:extLst>
          </p:cNvPr>
          <p:cNvSpPr txBox="1"/>
          <p:nvPr/>
        </p:nvSpPr>
        <p:spPr>
          <a:xfrm>
            <a:off x="7660179" y="6171354"/>
            <a:ext cx="226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저장된 정보 보기</a:t>
            </a:r>
            <a:endParaRPr lang="en-US" altLang="ko-KR" sz="20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67" y="1054857"/>
            <a:ext cx="1246054" cy="221520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429" y="3955650"/>
            <a:ext cx="1197216" cy="212838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70" y="1818541"/>
            <a:ext cx="1794366" cy="318998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591" y="1054857"/>
            <a:ext cx="1246054" cy="2215206"/>
          </a:xfrm>
          <a:prstGeom prst="rect">
            <a:avLst/>
          </a:prstGeom>
        </p:spPr>
      </p:pic>
      <p:pic>
        <p:nvPicPr>
          <p:cNvPr id="34" name="그림 33" descr="텍스트, 지도이(가) 표시된 사진&#10;&#10;&#10;&#10;자동 생성된 설명">
            <a:extLst>
              <a:ext uri="{FF2B5EF4-FFF2-40B4-BE49-F238E27FC236}">
                <a16:creationId xmlns:a16="http://schemas.microsoft.com/office/drawing/2014/main" id="{3B3F68BE-A3E3-A546-AE3D-512BCB3F9A1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67" y="3940451"/>
            <a:ext cx="1172697" cy="208479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2AFFA38-D730-9B47-AE58-F780EAF327D2}"/>
              </a:ext>
            </a:extLst>
          </p:cNvPr>
          <p:cNvSpPr txBox="1"/>
          <p:nvPr/>
        </p:nvSpPr>
        <p:spPr>
          <a:xfrm>
            <a:off x="3955990" y="5060725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My </a:t>
            </a:r>
            <a:r>
              <a:rPr lang="en-US" altLang="ko-KR" sz="2000" b="1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Plan</a:t>
            </a:r>
            <a:endParaRPr lang="en-US" altLang="ko-KR" sz="20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688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10115"/>
            <a:ext cx="984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향후 계획</a:t>
            </a:r>
          </a:p>
        </p:txBody>
      </p:sp>
      <p:pic>
        <p:nvPicPr>
          <p:cNvPr id="5" name="그림 4" descr="모니터, 전자기기이(가) 표시된 사진&#10;&#10;&#10;&#10;자동 생성된 설명">
            <a:extLst>
              <a:ext uri="{FF2B5EF4-FFF2-40B4-BE49-F238E27FC236}">
                <a16:creationId xmlns:a16="http://schemas.microsoft.com/office/drawing/2014/main" id="{6B2B1BAB-A20D-0A42-A87F-98C3756DC7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9" y="1307590"/>
            <a:ext cx="1062990" cy="10629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E26FDC1-B146-3641-B1AB-B0A235240922}"/>
              </a:ext>
            </a:extLst>
          </p:cNvPr>
          <p:cNvSpPr txBox="1"/>
          <p:nvPr/>
        </p:nvSpPr>
        <p:spPr>
          <a:xfrm>
            <a:off x="1692836" y="1377420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비타민" panose="02020600000000000000" pitchFamily="18" charset="-127"/>
                <a:ea typeface="a비타민" panose="02020600000000000000" pitchFamily="18" charset="-127"/>
              </a:rPr>
              <a:t>Ver </a:t>
            </a:r>
            <a:r>
              <a:rPr lang="en-US" altLang="ko-KR" sz="2400" b="1" dirty="0">
                <a:solidFill>
                  <a:srgbClr val="FF0000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1</a:t>
            </a:r>
            <a:r>
              <a:rPr lang="en-US" altLang="ko-KR" sz="2400" b="1" dirty="0">
                <a:latin typeface="a비타민" panose="02020600000000000000" pitchFamily="18" charset="-127"/>
                <a:ea typeface="a비타민" panose="02020600000000000000" pitchFamily="18" charset="-127"/>
              </a:rPr>
              <a:t>.</a:t>
            </a:r>
            <a:r>
              <a:rPr lang="en-US" altLang="ko-KR" sz="2400" b="1" dirty="0">
                <a:solidFill>
                  <a:srgbClr val="FF0000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1</a:t>
            </a:r>
            <a:r>
              <a:rPr lang="en-US" altLang="ko-KR" sz="2400" b="1" dirty="0">
                <a:latin typeface="a비타민" panose="02020600000000000000" pitchFamily="18" charset="-127"/>
                <a:ea typeface="a비타민" panose="02020600000000000000" pitchFamily="18" charset="-127"/>
              </a:rPr>
              <a:t>.0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AF9496-3C70-A64C-9696-1CD49B5E7637}"/>
              </a:ext>
            </a:extLst>
          </p:cNvPr>
          <p:cNvSpPr txBox="1"/>
          <p:nvPr/>
        </p:nvSpPr>
        <p:spPr>
          <a:xfrm>
            <a:off x="2010888" y="1895982"/>
            <a:ext cx="6813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여행 저장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 -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저장된 이미지 클릭할 경우 보기 쉽게 확대</a:t>
            </a:r>
            <a:endParaRPr lang="en-US" altLang="ko-KR" sz="8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 -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본뜨기 기능 추가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 (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기존 데이터 바탕으로 추가 등록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)</a:t>
            </a:r>
          </a:p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 -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효율적인 예산 관리 기능 추가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sz="12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기타 기능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 -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코드 개선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: </a:t>
            </a:r>
            <a:r>
              <a:rPr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동적인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목록 </a:t>
            </a:r>
            <a:r>
              <a:rPr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추가 </a:t>
            </a:r>
            <a:r>
              <a:rPr lang="en-US" altLang="ko-KR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( </a:t>
            </a:r>
            <a:r>
              <a:rPr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현재 계획 부분만 </a:t>
            </a:r>
            <a:r>
              <a:rPr lang="ko-KR" altLang="en-US" dirty="0" err="1" smtClean="0">
                <a:latin typeface="a반달곰" panose="02020600000000000000" pitchFamily="18" charset="-127"/>
                <a:ea typeface="a반달곰" panose="02020600000000000000" pitchFamily="18" charset="-127"/>
              </a:rPr>
              <a:t>적용완료</a:t>
            </a:r>
            <a:r>
              <a:rPr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)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pic>
        <p:nvPicPr>
          <p:cNvPr id="44" name="그림 43" descr="모니터, 전자기기이(가) 표시된 사진&#10;&#10;&#10;&#10;자동 생성된 설명">
            <a:extLst>
              <a:ext uri="{FF2B5EF4-FFF2-40B4-BE49-F238E27FC236}">
                <a16:creationId xmlns:a16="http://schemas.microsoft.com/office/drawing/2014/main" id="{793CFD2B-D726-5142-AA86-793FFFCE38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36" y="4171419"/>
            <a:ext cx="1062990" cy="106299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6FBB2B4-9F26-2440-B404-260530C02321}"/>
              </a:ext>
            </a:extLst>
          </p:cNvPr>
          <p:cNvSpPr txBox="1"/>
          <p:nvPr/>
        </p:nvSpPr>
        <p:spPr>
          <a:xfrm>
            <a:off x="1731873" y="4241249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a비타민" panose="02020600000000000000" pitchFamily="18" charset="-127"/>
                <a:ea typeface="a비타민" panose="02020600000000000000" pitchFamily="18" charset="-127"/>
              </a:rPr>
              <a:t>Ver </a:t>
            </a:r>
            <a:r>
              <a:rPr lang="en-US" altLang="ko-KR" sz="2400" b="1" dirty="0">
                <a:solidFill>
                  <a:srgbClr val="FF0000"/>
                </a:solidFill>
                <a:latin typeface="a비타민" panose="02020600000000000000" pitchFamily="18" charset="-127"/>
                <a:ea typeface="a비타민" panose="02020600000000000000" pitchFamily="18" charset="-127"/>
              </a:rPr>
              <a:t>2</a:t>
            </a:r>
            <a:r>
              <a:rPr lang="en-US" altLang="ko-KR" sz="2400" b="1" dirty="0">
                <a:latin typeface="a비타민" panose="02020600000000000000" pitchFamily="18" charset="-127"/>
                <a:ea typeface="a비타민" panose="02020600000000000000" pitchFamily="18" charset="-127"/>
              </a:rPr>
              <a:t>.0.0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FD54CBA-4B38-4246-9BDD-2C682FBF7028}"/>
              </a:ext>
            </a:extLst>
          </p:cNvPr>
          <p:cNvSpPr txBox="1"/>
          <p:nvPr/>
        </p:nvSpPr>
        <p:spPr>
          <a:xfrm>
            <a:off x="2049925" y="4759811"/>
            <a:ext cx="84813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기능 변경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 - AWS</a:t>
            </a:r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를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통한 </a:t>
            </a:r>
            <a:r>
              <a:rPr lang="ko-KR" altLang="en-US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데이터베이스 서버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구축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 - </a:t>
            </a:r>
            <a:r>
              <a:rPr lang="ko-KR" altLang="en-US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로그인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기능 구현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 -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여행 저장 시 </a:t>
            </a:r>
            <a:r>
              <a:rPr lang="ko-KR" altLang="en-US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공개 여부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선택 기능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 - </a:t>
            </a:r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좋아요를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통한 </a:t>
            </a:r>
            <a:r>
              <a:rPr lang="ko-KR" altLang="en-US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인기 게시물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보기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29456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2126D395-6B3F-184F-A8B7-234127C93769}"/>
              </a:ext>
            </a:extLst>
          </p:cNvPr>
          <p:cNvSpPr/>
          <p:nvPr/>
        </p:nvSpPr>
        <p:spPr>
          <a:xfrm>
            <a:off x="11002053" y="43898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A92AE05-5EA5-1C4A-B2CA-CD29FA9D866D}"/>
              </a:ext>
            </a:extLst>
          </p:cNvPr>
          <p:cNvSpPr/>
          <p:nvPr/>
        </p:nvSpPr>
        <p:spPr>
          <a:xfrm>
            <a:off x="11578349" y="432017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3ECC19E-DF47-AB40-91AD-BA876BBC746E}"/>
              </a:ext>
            </a:extLst>
          </p:cNvPr>
          <p:cNvSpPr/>
          <p:nvPr/>
        </p:nvSpPr>
        <p:spPr>
          <a:xfrm>
            <a:off x="11291613" y="43136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549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984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느낀점</a:t>
            </a:r>
            <a:endParaRPr lang="ko-KR" altLang="en-US" sz="3600" dirty="0">
              <a:latin typeface="a비타민" panose="02020600000000000000" pitchFamily="18" charset="-127"/>
              <a:ea typeface="a비타민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29456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26D395-6B3F-184F-A8B7-234127C93769}"/>
              </a:ext>
            </a:extLst>
          </p:cNvPr>
          <p:cNvSpPr/>
          <p:nvPr/>
        </p:nvSpPr>
        <p:spPr>
          <a:xfrm>
            <a:off x="11002053" y="43898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A92AE05-5EA5-1C4A-B2CA-CD29FA9D866D}"/>
              </a:ext>
            </a:extLst>
          </p:cNvPr>
          <p:cNvSpPr/>
          <p:nvPr/>
        </p:nvSpPr>
        <p:spPr>
          <a:xfrm>
            <a:off x="11578349" y="432017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3ECC19E-DF47-AB40-91AD-BA876BBC746E}"/>
              </a:ext>
            </a:extLst>
          </p:cNvPr>
          <p:cNvSpPr/>
          <p:nvPr/>
        </p:nvSpPr>
        <p:spPr>
          <a:xfrm>
            <a:off x="11291613" y="43136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E8794EE-DC18-0643-8B3F-74BB3B3BEDCE}"/>
              </a:ext>
            </a:extLst>
          </p:cNvPr>
          <p:cNvGrpSpPr/>
          <p:nvPr/>
        </p:nvGrpSpPr>
        <p:grpSpPr>
          <a:xfrm>
            <a:off x="474816" y="1191939"/>
            <a:ext cx="1396634" cy="1942075"/>
            <a:chOff x="307073" y="1188777"/>
            <a:chExt cx="1753739" cy="243864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8C9628F-AFF9-7144-BC1C-ADEFDDE7ED0E}"/>
                </a:ext>
              </a:extLst>
            </p:cNvPr>
            <p:cNvSpPr/>
            <p:nvPr/>
          </p:nvSpPr>
          <p:spPr>
            <a:xfrm>
              <a:off x="559558" y="1188777"/>
              <a:ext cx="1201003" cy="12010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CE9714ED-6F9C-A24E-91ED-9E2A01F4C85C}"/>
                </a:ext>
              </a:extLst>
            </p:cNvPr>
            <p:cNvSpPr/>
            <p:nvPr/>
          </p:nvSpPr>
          <p:spPr>
            <a:xfrm>
              <a:off x="307073" y="2255457"/>
              <a:ext cx="1753739" cy="137196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5514BD3-1A0A-6543-87E9-0F24CF39C76B}"/>
                </a:ext>
              </a:extLst>
            </p:cNvPr>
            <p:cNvSpPr/>
            <p:nvPr/>
          </p:nvSpPr>
          <p:spPr>
            <a:xfrm>
              <a:off x="307073" y="2906973"/>
              <a:ext cx="1753739" cy="720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4592E6-7047-B440-BBBC-59227D6FC888}"/>
              </a:ext>
            </a:extLst>
          </p:cNvPr>
          <p:cNvGrpSpPr/>
          <p:nvPr/>
        </p:nvGrpSpPr>
        <p:grpSpPr>
          <a:xfrm>
            <a:off x="10283632" y="2847140"/>
            <a:ext cx="1396634" cy="1942075"/>
            <a:chOff x="307073" y="1188777"/>
            <a:chExt cx="1753739" cy="243864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6C3C54E-DBFC-0743-8F84-9B86ECAAB801}"/>
                </a:ext>
              </a:extLst>
            </p:cNvPr>
            <p:cNvSpPr/>
            <p:nvPr/>
          </p:nvSpPr>
          <p:spPr>
            <a:xfrm>
              <a:off x="559558" y="1188777"/>
              <a:ext cx="1201003" cy="12010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4C165EE-C673-0047-BD79-1ED2A7216123}"/>
                </a:ext>
              </a:extLst>
            </p:cNvPr>
            <p:cNvSpPr/>
            <p:nvPr/>
          </p:nvSpPr>
          <p:spPr>
            <a:xfrm>
              <a:off x="307073" y="2255457"/>
              <a:ext cx="1753739" cy="137196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A0139B3-ACC0-8046-A786-8C3CCC3CD4D3}"/>
                </a:ext>
              </a:extLst>
            </p:cNvPr>
            <p:cNvSpPr/>
            <p:nvPr/>
          </p:nvSpPr>
          <p:spPr>
            <a:xfrm>
              <a:off x="307073" y="2906973"/>
              <a:ext cx="1753739" cy="720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E2DCDEF-F1B5-4043-9E9C-838EF15BBDF2}"/>
              </a:ext>
            </a:extLst>
          </p:cNvPr>
          <p:cNvGrpSpPr/>
          <p:nvPr/>
        </p:nvGrpSpPr>
        <p:grpSpPr>
          <a:xfrm>
            <a:off x="474816" y="4575683"/>
            <a:ext cx="1396634" cy="1942075"/>
            <a:chOff x="307073" y="1188777"/>
            <a:chExt cx="1753739" cy="2438644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1D5068C0-E856-F947-9227-18AFC8491A25}"/>
                </a:ext>
              </a:extLst>
            </p:cNvPr>
            <p:cNvSpPr/>
            <p:nvPr/>
          </p:nvSpPr>
          <p:spPr>
            <a:xfrm>
              <a:off x="559558" y="1188777"/>
              <a:ext cx="1201003" cy="12010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741D701-37BD-CE4C-9156-C8BD26FF4315}"/>
                </a:ext>
              </a:extLst>
            </p:cNvPr>
            <p:cNvSpPr/>
            <p:nvPr/>
          </p:nvSpPr>
          <p:spPr>
            <a:xfrm>
              <a:off x="307073" y="2255457"/>
              <a:ext cx="1753739" cy="137196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953164B-82B3-C344-A2C6-041BE121BF6D}"/>
                </a:ext>
              </a:extLst>
            </p:cNvPr>
            <p:cNvSpPr/>
            <p:nvPr/>
          </p:nvSpPr>
          <p:spPr>
            <a:xfrm>
              <a:off x="307073" y="2906973"/>
              <a:ext cx="1753739" cy="720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29AE3D11-C447-ED49-8233-23B7707BAE42}"/>
              </a:ext>
            </a:extLst>
          </p:cNvPr>
          <p:cNvSpPr txBox="1"/>
          <p:nvPr/>
        </p:nvSpPr>
        <p:spPr>
          <a:xfrm>
            <a:off x="318150" y="2500571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이제구</a:t>
            </a:r>
            <a:endParaRPr lang="en-US" altLang="ko-KR" sz="20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085528-B65E-0348-969A-6754CC6B481D}"/>
              </a:ext>
            </a:extLst>
          </p:cNvPr>
          <p:cNvSpPr txBox="1"/>
          <p:nvPr/>
        </p:nvSpPr>
        <p:spPr>
          <a:xfrm>
            <a:off x="337170" y="5904955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송원섭</a:t>
            </a:r>
            <a:endParaRPr lang="en-US" altLang="ko-KR" sz="20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8484E4-EF74-3E4A-A77B-4F92F7EEE8E9}"/>
              </a:ext>
            </a:extLst>
          </p:cNvPr>
          <p:cNvSpPr txBox="1"/>
          <p:nvPr/>
        </p:nvSpPr>
        <p:spPr>
          <a:xfrm>
            <a:off x="10145986" y="4148964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문주환</a:t>
            </a:r>
            <a:endParaRPr lang="en-US" altLang="ko-KR" sz="20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29B3714-6226-FF4C-940D-3491D63BB6E3}"/>
              </a:ext>
            </a:extLst>
          </p:cNvPr>
          <p:cNvGrpSpPr/>
          <p:nvPr/>
        </p:nvGrpSpPr>
        <p:grpSpPr>
          <a:xfrm>
            <a:off x="2008110" y="1184967"/>
            <a:ext cx="7610624" cy="1544132"/>
            <a:chOff x="2008110" y="1184967"/>
            <a:chExt cx="7610624" cy="154413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7C9A7D0-728C-E547-842D-B1ACD6E9AE00}"/>
                </a:ext>
              </a:extLst>
            </p:cNvPr>
            <p:cNvSpPr/>
            <p:nvPr/>
          </p:nvSpPr>
          <p:spPr>
            <a:xfrm>
              <a:off x="2623574" y="1184967"/>
              <a:ext cx="6995160" cy="1544132"/>
            </a:xfrm>
            <a:prstGeom prst="rect">
              <a:avLst/>
            </a:prstGeom>
            <a:solidFill>
              <a:srgbClr val="D7E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" name="직각 삼각형[R] 2">
              <a:extLst>
                <a:ext uri="{FF2B5EF4-FFF2-40B4-BE49-F238E27FC236}">
                  <a16:creationId xmlns:a16="http://schemas.microsoft.com/office/drawing/2014/main" id="{FB1FBF89-1BCC-6C46-BE8B-4F7A1BC97FE6}"/>
                </a:ext>
              </a:extLst>
            </p:cNvPr>
            <p:cNvSpPr/>
            <p:nvPr/>
          </p:nvSpPr>
          <p:spPr>
            <a:xfrm rot="10800000">
              <a:off x="2008110" y="1186314"/>
              <a:ext cx="633498" cy="633498"/>
            </a:xfrm>
            <a:prstGeom prst="rtTriangle">
              <a:avLst/>
            </a:prstGeom>
            <a:solidFill>
              <a:srgbClr val="D7E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0A552F-6E3C-514B-8F8D-E817AB7D2D85}"/>
              </a:ext>
            </a:extLst>
          </p:cNvPr>
          <p:cNvGrpSpPr/>
          <p:nvPr/>
        </p:nvGrpSpPr>
        <p:grpSpPr>
          <a:xfrm>
            <a:off x="2006312" y="4739166"/>
            <a:ext cx="7596166" cy="1544132"/>
            <a:chOff x="2006312" y="4739166"/>
            <a:chExt cx="7596166" cy="154413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73373C1-F2B6-0942-8DEF-3D5B993B3228}"/>
                </a:ext>
              </a:extLst>
            </p:cNvPr>
            <p:cNvSpPr/>
            <p:nvPr/>
          </p:nvSpPr>
          <p:spPr>
            <a:xfrm>
              <a:off x="2607318" y="4739166"/>
              <a:ext cx="6995160" cy="1544132"/>
            </a:xfrm>
            <a:prstGeom prst="rect">
              <a:avLst/>
            </a:prstGeom>
            <a:solidFill>
              <a:srgbClr val="D7E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0" name="직각 삼각형[R] 39">
              <a:extLst>
                <a:ext uri="{FF2B5EF4-FFF2-40B4-BE49-F238E27FC236}">
                  <a16:creationId xmlns:a16="http://schemas.microsoft.com/office/drawing/2014/main" id="{57A83CFB-2CE6-3245-B891-B6C991BA909F}"/>
                </a:ext>
              </a:extLst>
            </p:cNvPr>
            <p:cNvSpPr/>
            <p:nvPr/>
          </p:nvSpPr>
          <p:spPr>
            <a:xfrm rot="10800000">
              <a:off x="2006312" y="4739166"/>
              <a:ext cx="633498" cy="633498"/>
            </a:xfrm>
            <a:prstGeom prst="rtTriangle">
              <a:avLst/>
            </a:prstGeom>
            <a:solidFill>
              <a:srgbClr val="D7E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F912FB-0937-8048-B017-8E20562DE1D9}"/>
              </a:ext>
            </a:extLst>
          </p:cNvPr>
          <p:cNvGrpSpPr/>
          <p:nvPr/>
        </p:nvGrpSpPr>
        <p:grpSpPr>
          <a:xfrm>
            <a:off x="2607318" y="2947411"/>
            <a:ext cx="7612402" cy="1544132"/>
            <a:chOff x="2607318" y="2947411"/>
            <a:chExt cx="7612402" cy="154413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6AD739BD-08D5-9945-9572-AF448019D934}"/>
                </a:ext>
              </a:extLst>
            </p:cNvPr>
            <p:cNvSpPr/>
            <p:nvPr/>
          </p:nvSpPr>
          <p:spPr>
            <a:xfrm>
              <a:off x="2607318" y="2947411"/>
              <a:ext cx="6995160" cy="1544132"/>
            </a:xfrm>
            <a:prstGeom prst="rect">
              <a:avLst/>
            </a:prstGeom>
            <a:solidFill>
              <a:srgbClr val="D7E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1" name="직각 삼각형[R] 40">
              <a:extLst>
                <a:ext uri="{FF2B5EF4-FFF2-40B4-BE49-F238E27FC236}">
                  <a16:creationId xmlns:a16="http://schemas.microsoft.com/office/drawing/2014/main" id="{AABFFD75-173A-F645-B4C6-5812DA74690F}"/>
                </a:ext>
              </a:extLst>
            </p:cNvPr>
            <p:cNvSpPr/>
            <p:nvPr/>
          </p:nvSpPr>
          <p:spPr>
            <a:xfrm rot="5400000">
              <a:off x="9586222" y="2947411"/>
              <a:ext cx="633498" cy="633498"/>
            </a:xfrm>
            <a:prstGeom prst="rtTriangle">
              <a:avLst/>
            </a:prstGeom>
            <a:solidFill>
              <a:srgbClr val="D7E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6A56A42-0C86-234D-AD7D-840E13149EBC}"/>
              </a:ext>
            </a:extLst>
          </p:cNvPr>
          <p:cNvSpPr txBox="1"/>
          <p:nvPr/>
        </p:nvSpPr>
        <p:spPr>
          <a:xfrm>
            <a:off x="320767" y="2814876"/>
            <a:ext cx="1671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9B2A198-D7DB-174A-9A9C-A9AB9C851407}"/>
              </a:ext>
            </a:extLst>
          </p:cNvPr>
          <p:cNvSpPr txBox="1"/>
          <p:nvPr/>
        </p:nvSpPr>
        <p:spPr>
          <a:xfrm>
            <a:off x="312418" y="6198879"/>
            <a:ext cx="1671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View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B42936-5EDF-DD42-A5D4-BB623C612E74}"/>
              </a:ext>
            </a:extLst>
          </p:cNvPr>
          <p:cNvSpPr txBox="1"/>
          <p:nvPr/>
        </p:nvSpPr>
        <p:spPr>
          <a:xfrm>
            <a:off x="10136491" y="4457623"/>
            <a:ext cx="1671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97A716-7655-B743-A8C7-9C6DFF8616FB}"/>
              </a:ext>
            </a:extLst>
          </p:cNvPr>
          <p:cNvSpPr txBox="1"/>
          <p:nvPr/>
        </p:nvSpPr>
        <p:spPr>
          <a:xfrm>
            <a:off x="2673846" y="2995645"/>
            <a:ext cx="6899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HTML</a:t>
            </a:r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을 제대로 구현해본것이 처음 이여서 너무 막막 했었다</a:t>
            </a:r>
            <a:r>
              <a:rPr kumimoji="1"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.</a:t>
            </a:r>
          </a:p>
          <a:p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하지만 불가능할 것 같은 기능들이었는데 실습에서 배웠던 </a:t>
            </a:r>
            <a:endParaRPr kumimoji="1"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내용을 바탕으로 하나하나 발전시키면서 개발을 해보니</a:t>
            </a:r>
            <a:endParaRPr kumimoji="1"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더욱 재미있었고 </a:t>
            </a:r>
            <a:r>
              <a:rPr kumimoji="1"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특히 데이터베이스에 특수기호 등을 사용해 더</a:t>
            </a:r>
            <a:endParaRPr kumimoji="1" lang="en-US" altLang="ko-KR" dirty="0" smtClean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효율적으로 저장해 데이터베이스에 더욱 익숙해지는 </a:t>
            </a:r>
            <a:r>
              <a:rPr kumimoji="1" lang="ko-KR" altLang="en-US" dirty="0" err="1" smtClean="0">
                <a:latin typeface="a반달곰" panose="02020600000000000000" pitchFamily="18" charset="-127"/>
                <a:ea typeface="a반달곰" panose="02020600000000000000" pitchFamily="18" charset="-127"/>
              </a:rPr>
              <a:t>시간이였다</a:t>
            </a:r>
            <a:r>
              <a:rPr kumimoji="1" lang="en-US" altLang="ko-KR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.</a:t>
            </a:r>
            <a:endParaRPr kumimoji="1"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56B925-FE96-E146-A89B-8472446EB28F}"/>
              </a:ext>
            </a:extLst>
          </p:cNvPr>
          <p:cNvSpPr txBox="1"/>
          <p:nvPr/>
        </p:nvSpPr>
        <p:spPr>
          <a:xfrm>
            <a:off x="2690404" y="4788595"/>
            <a:ext cx="704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CSS</a:t>
            </a:r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와 디자인</a:t>
            </a:r>
            <a:r>
              <a:rPr kumimoji="1"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, </a:t>
            </a:r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기능의 방향을 제시하는 </a:t>
            </a:r>
            <a:r>
              <a:rPr kumimoji="1"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역할로서</a:t>
            </a:r>
            <a:r>
              <a:rPr kumimoji="1" lang="en-US" altLang="ko-KR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, </a:t>
            </a:r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생각하는</a:t>
            </a:r>
            <a:r>
              <a:rPr kumimoji="1"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대로</a:t>
            </a:r>
            <a:endParaRPr kumimoji="1"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기능의 구현이 가능한지 두려움도 있었다</a:t>
            </a:r>
            <a:r>
              <a:rPr kumimoji="1"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. </a:t>
            </a:r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하지만 팀원들과</a:t>
            </a:r>
            <a:endParaRPr kumimoji="1"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서로 배웠던 내용을 활용해보며 기능을 하나하나 추가하니</a:t>
            </a:r>
            <a:endParaRPr kumimoji="1"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서로 코딩을 짜는 것도 더욱 효율적일 수 있었다</a:t>
            </a:r>
            <a:r>
              <a:rPr kumimoji="1"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. </a:t>
            </a:r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지난 학기에</a:t>
            </a:r>
            <a:endParaRPr kumimoji="1"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웹 기초 수업을 들어서 더욱 효율적인 시간 이였던 것 같다</a:t>
            </a:r>
            <a:r>
              <a:rPr kumimoji="1"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48E1A4-5728-714E-8DA5-25C3A7A6B927}"/>
              </a:ext>
            </a:extLst>
          </p:cNvPr>
          <p:cNvSpPr txBox="1"/>
          <p:nvPr/>
        </p:nvSpPr>
        <p:spPr>
          <a:xfrm>
            <a:off x="2639809" y="1222460"/>
            <a:ext cx="73759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웹에서는 한 요소에 이벤트를 두개 달아도 잘 작동되었지만</a:t>
            </a:r>
            <a:endParaRPr kumimoji="1" lang="en-US" altLang="ko-KR" dirty="0" smtClean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스마트폰에서는 이벤트 두개를 달아놓은 요소가 하나의 이벤트가</a:t>
            </a:r>
            <a:endParaRPr kumimoji="1" lang="en-US" altLang="ko-KR" dirty="0" smtClean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무시되는 문제때문에 가장 힘들었고</a:t>
            </a:r>
            <a:r>
              <a:rPr kumimoji="1" lang="en-US" altLang="ko-KR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, </a:t>
            </a:r>
            <a:r>
              <a:rPr kumimoji="1"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구글 맵 라이브러리를 </a:t>
            </a:r>
            <a:endParaRPr kumimoji="1"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en-US" altLang="ko-KR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Import</a:t>
            </a:r>
            <a:r>
              <a:rPr kumimoji="1"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해서 사용 하는 것이 가장 어려웠지만 구현을 하고 보니</a:t>
            </a:r>
            <a:endParaRPr kumimoji="1" lang="en-US" altLang="ko-KR" dirty="0" smtClean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프로젝트에서 어려움도 극복할 수 있다라는 자신감을 얻었다</a:t>
            </a:r>
            <a:endParaRPr kumimoji="1" lang="en-US" altLang="ko-KR" dirty="0" smtClean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4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55559" y="984885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9844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느낀점</a:t>
            </a:r>
            <a:endParaRPr lang="ko-KR" altLang="en-US" sz="3600" dirty="0">
              <a:latin typeface="a비타민" panose="02020600000000000000" pitchFamily="18" charset="-127"/>
              <a:ea typeface="a비타민" panose="02020600000000000000" pitchFamily="18" charset="-127"/>
              <a:cs typeface="Open Sans Semibold" panose="020B0706030804020204" pitchFamily="34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29456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126D395-6B3F-184F-A8B7-234127C93769}"/>
              </a:ext>
            </a:extLst>
          </p:cNvPr>
          <p:cNvSpPr/>
          <p:nvPr/>
        </p:nvSpPr>
        <p:spPr>
          <a:xfrm>
            <a:off x="11002053" y="43898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A92AE05-5EA5-1C4A-B2CA-CD29FA9D866D}"/>
              </a:ext>
            </a:extLst>
          </p:cNvPr>
          <p:cNvSpPr/>
          <p:nvPr/>
        </p:nvSpPr>
        <p:spPr>
          <a:xfrm>
            <a:off x="11578349" y="432017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3ECC19E-DF47-AB40-91AD-BA876BBC746E}"/>
              </a:ext>
            </a:extLst>
          </p:cNvPr>
          <p:cNvSpPr/>
          <p:nvPr/>
        </p:nvSpPr>
        <p:spPr>
          <a:xfrm>
            <a:off x="11291613" y="43136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7C9A7D0-728C-E547-842D-B1ACD6E9AE00}"/>
              </a:ext>
            </a:extLst>
          </p:cNvPr>
          <p:cNvSpPr/>
          <p:nvPr/>
        </p:nvSpPr>
        <p:spPr>
          <a:xfrm>
            <a:off x="877529" y="1435679"/>
            <a:ext cx="10619987" cy="2326970"/>
          </a:xfrm>
          <a:prstGeom prst="rect">
            <a:avLst/>
          </a:prstGeom>
          <a:solidFill>
            <a:srgbClr val="D7E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각 삼각형[R] 2">
            <a:extLst>
              <a:ext uri="{FF2B5EF4-FFF2-40B4-BE49-F238E27FC236}">
                <a16:creationId xmlns:a16="http://schemas.microsoft.com/office/drawing/2014/main" id="{FB1FBF89-1BCC-6C46-BE8B-4F7A1BC97FE6}"/>
              </a:ext>
            </a:extLst>
          </p:cNvPr>
          <p:cNvSpPr/>
          <p:nvPr/>
        </p:nvSpPr>
        <p:spPr>
          <a:xfrm rot="5400000">
            <a:off x="982080" y="3359243"/>
            <a:ext cx="970534" cy="1179635"/>
          </a:xfrm>
          <a:prstGeom prst="rtTriangle">
            <a:avLst/>
          </a:prstGeom>
          <a:solidFill>
            <a:srgbClr val="D7E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270878" y="4565454"/>
            <a:ext cx="1674543" cy="1961491"/>
            <a:chOff x="318150" y="1191939"/>
            <a:chExt cx="1674543" cy="1961491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E8794EE-DC18-0643-8B3F-74BB3B3BEDCE}"/>
                </a:ext>
              </a:extLst>
            </p:cNvPr>
            <p:cNvGrpSpPr/>
            <p:nvPr/>
          </p:nvGrpSpPr>
          <p:grpSpPr>
            <a:xfrm>
              <a:off x="474816" y="1191939"/>
              <a:ext cx="1396634" cy="1942075"/>
              <a:chOff x="307073" y="1188777"/>
              <a:chExt cx="1753739" cy="2438644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18C9628F-AFF9-7144-BC1C-ADEFDDE7ED0E}"/>
                  </a:ext>
                </a:extLst>
              </p:cNvPr>
              <p:cNvSpPr/>
              <p:nvPr/>
            </p:nvSpPr>
            <p:spPr>
              <a:xfrm>
                <a:off x="559558" y="1188777"/>
                <a:ext cx="1201003" cy="120100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CE9714ED-6F9C-A24E-91ED-9E2A01F4C85C}"/>
                  </a:ext>
                </a:extLst>
              </p:cNvPr>
              <p:cNvSpPr/>
              <p:nvPr/>
            </p:nvSpPr>
            <p:spPr>
              <a:xfrm>
                <a:off x="307073" y="2255457"/>
                <a:ext cx="1753739" cy="1371964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5514BD3-1A0A-6543-87E9-0F24CF39C76B}"/>
                  </a:ext>
                </a:extLst>
              </p:cNvPr>
              <p:cNvSpPr/>
              <p:nvPr/>
            </p:nvSpPr>
            <p:spPr>
              <a:xfrm>
                <a:off x="307073" y="2906973"/>
                <a:ext cx="1753739" cy="720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AE3D11-C447-ED49-8233-23B7707BAE42}"/>
                </a:ext>
              </a:extLst>
            </p:cNvPr>
            <p:cNvSpPr txBox="1"/>
            <p:nvPr/>
          </p:nvSpPr>
          <p:spPr>
            <a:xfrm>
              <a:off x="318150" y="2500571"/>
              <a:ext cx="1671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latin typeface="a반달곰" panose="02020600000000000000" pitchFamily="18" charset="-127"/>
                  <a:ea typeface="a반달곰" panose="02020600000000000000" pitchFamily="18" charset="-127"/>
                </a:rPr>
                <a:t>이제구</a:t>
              </a:r>
              <a:endParaRPr lang="en-US" altLang="ko-KR" sz="2000" b="1" dirty="0">
                <a:latin typeface="a반달곰" panose="02020600000000000000" pitchFamily="18" charset="-127"/>
                <a:ea typeface="a반달곰" panose="02020600000000000000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6A56A42-0C86-234D-AD7D-840E13149EBC}"/>
                </a:ext>
              </a:extLst>
            </p:cNvPr>
            <p:cNvSpPr txBox="1"/>
            <p:nvPr/>
          </p:nvSpPr>
          <p:spPr>
            <a:xfrm>
              <a:off x="320767" y="2814876"/>
              <a:ext cx="1671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Model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659012" y="4565454"/>
            <a:ext cx="1696678" cy="1961750"/>
            <a:chOff x="312418" y="4575683"/>
            <a:chExt cx="1696678" cy="1961750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1E2DCDEF-F1B5-4043-9E9C-838EF15BBDF2}"/>
                </a:ext>
              </a:extLst>
            </p:cNvPr>
            <p:cNvGrpSpPr/>
            <p:nvPr/>
          </p:nvGrpSpPr>
          <p:grpSpPr>
            <a:xfrm>
              <a:off x="474816" y="4575683"/>
              <a:ext cx="1396634" cy="1942075"/>
              <a:chOff x="307073" y="1188777"/>
              <a:chExt cx="1753739" cy="2438644"/>
            </a:xfrm>
          </p:grpSpPr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1D5068C0-E856-F947-9227-18AFC8491A25}"/>
                  </a:ext>
                </a:extLst>
              </p:cNvPr>
              <p:cNvSpPr/>
              <p:nvPr/>
            </p:nvSpPr>
            <p:spPr>
              <a:xfrm>
                <a:off x="559558" y="1188777"/>
                <a:ext cx="1201003" cy="1201003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8741D701-37BD-CE4C-9156-C8BD26FF4315}"/>
                  </a:ext>
                </a:extLst>
              </p:cNvPr>
              <p:cNvSpPr/>
              <p:nvPr/>
            </p:nvSpPr>
            <p:spPr>
              <a:xfrm>
                <a:off x="307073" y="2255457"/>
                <a:ext cx="1753739" cy="1371964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953164B-82B3-C344-A2C6-041BE121BF6D}"/>
                  </a:ext>
                </a:extLst>
              </p:cNvPr>
              <p:cNvSpPr/>
              <p:nvPr/>
            </p:nvSpPr>
            <p:spPr>
              <a:xfrm>
                <a:off x="307073" y="2906973"/>
                <a:ext cx="1753739" cy="7204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C085528-B65E-0348-969A-6754CC6B481D}"/>
                </a:ext>
              </a:extLst>
            </p:cNvPr>
            <p:cNvSpPr txBox="1"/>
            <p:nvPr/>
          </p:nvSpPr>
          <p:spPr>
            <a:xfrm>
              <a:off x="337170" y="5904955"/>
              <a:ext cx="16719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err="1">
                  <a:latin typeface="a반달곰" panose="02020600000000000000" pitchFamily="18" charset="-127"/>
                  <a:ea typeface="a반달곰" panose="02020600000000000000" pitchFamily="18" charset="-127"/>
                </a:rPr>
                <a:t>송원섭</a:t>
              </a:r>
              <a:endParaRPr lang="en-US" altLang="ko-KR" sz="2000" b="1" dirty="0">
                <a:latin typeface="a반달곰" panose="02020600000000000000" pitchFamily="18" charset="-127"/>
                <a:ea typeface="a반달곰" panose="02020600000000000000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B2A198-D7DB-174A-9A9C-A9AB9C851407}"/>
                </a:ext>
              </a:extLst>
            </p:cNvPr>
            <p:cNvSpPr txBox="1"/>
            <p:nvPr/>
          </p:nvSpPr>
          <p:spPr>
            <a:xfrm>
              <a:off x="312418" y="6198879"/>
              <a:ext cx="16719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View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4592E6-7047-B440-BBBC-59227D6FC888}"/>
              </a:ext>
            </a:extLst>
          </p:cNvPr>
          <p:cNvGrpSpPr/>
          <p:nvPr/>
        </p:nvGrpSpPr>
        <p:grpSpPr>
          <a:xfrm>
            <a:off x="3205386" y="4565454"/>
            <a:ext cx="1396634" cy="1942075"/>
            <a:chOff x="307073" y="1188777"/>
            <a:chExt cx="1753739" cy="243864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6C3C54E-DBFC-0743-8F84-9B86ECAAB801}"/>
                </a:ext>
              </a:extLst>
            </p:cNvPr>
            <p:cNvSpPr/>
            <p:nvPr/>
          </p:nvSpPr>
          <p:spPr>
            <a:xfrm>
              <a:off x="559558" y="1188777"/>
              <a:ext cx="1201003" cy="1201003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4C165EE-C673-0047-BD79-1ED2A7216123}"/>
                </a:ext>
              </a:extLst>
            </p:cNvPr>
            <p:cNvSpPr/>
            <p:nvPr/>
          </p:nvSpPr>
          <p:spPr>
            <a:xfrm>
              <a:off x="307073" y="2255457"/>
              <a:ext cx="1753739" cy="137196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A0139B3-ACC0-8046-A786-8C3CCC3CD4D3}"/>
                </a:ext>
              </a:extLst>
            </p:cNvPr>
            <p:cNvSpPr/>
            <p:nvPr/>
          </p:nvSpPr>
          <p:spPr>
            <a:xfrm>
              <a:off x="307073" y="2906973"/>
              <a:ext cx="1753739" cy="720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E8484E4-EF74-3E4A-A77B-4F92F7EEE8E9}"/>
              </a:ext>
            </a:extLst>
          </p:cNvPr>
          <p:cNvSpPr txBox="1"/>
          <p:nvPr/>
        </p:nvSpPr>
        <p:spPr>
          <a:xfrm>
            <a:off x="3067740" y="5885034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문주환</a:t>
            </a:r>
            <a:endParaRPr lang="en-US" altLang="ko-KR" sz="20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B42936-5EDF-DD42-A5D4-BB623C612E74}"/>
              </a:ext>
            </a:extLst>
          </p:cNvPr>
          <p:cNvSpPr txBox="1"/>
          <p:nvPr/>
        </p:nvSpPr>
        <p:spPr>
          <a:xfrm>
            <a:off x="3058245" y="6193693"/>
            <a:ext cx="16719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Control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48E1A4-5728-714E-8DA5-25C3A7A6B927}"/>
              </a:ext>
            </a:extLst>
          </p:cNvPr>
          <p:cNvSpPr txBox="1"/>
          <p:nvPr/>
        </p:nvSpPr>
        <p:spPr>
          <a:xfrm>
            <a:off x="1009969" y="1617875"/>
            <a:ext cx="105683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프로젝트 시간이 </a:t>
            </a:r>
            <a:r>
              <a:rPr kumimoji="1" lang="en-US" altLang="ko-KR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3</a:t>
            </a:r>
            <a:r>
              <a:rPr kumimoji="1" lang="ko-KR" altLang="en-US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주정도 있었는데</a:t>
            </a:r>
            <a:endParaRPr kumimoji="1" lang="en-US" altLang="ko-KR" sz="2400" dirty="0" smtClean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시험 기간과 </a:t>
            </a:r>
            <a:r>
              <a:rPr kumimoji="1" lang="ko-KR" altLang="en-US" sz="2400" dirty="0" err="1" smtClean="0">
                <a:latin typeface="a반달곰" panose="02020600000000000000" pitchFamily="18" charset="-127"/>
                <a:ea typeface="a반달곰" panose="02020600000000000000" pitchFamily="18" charset="-127"/>
              </a:rPr>
              <a:t>겹치다보니</a:t>
            </a:r>
            <a:r>
              <a:rPr kumimoji="1" lang="en-US" altLang="ko-KR" sz="2400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kumimoji="1" lang="ko-KR" altLang="en-US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서로가 많은 시간을 투자해 </a:t>
            </a:r>
            <a:endParaRPr kumimoji="1" lang="en-US" altLang="ko-KR" sz="2400" dirty="0" smtClean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몰두하기 힘들었습니다</a:t>
            </a:r>
            <a:r>
              <a:rPr kumimoji="1" lang="en-US" altLang="ko-KR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.</a:t>
            </a:r>
            <a:r>
              <a:rPr kumimoji="1" lang="en-US" altLang="ko-KR" sz="2400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kumimoji="1" lang="ko-KR" altLang="en-US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방학 동안 현재 진행한 </a:t>
            </a:r>
            <a:r>
              <a:rPr kumimoji="1" lang="ko-KR" altLang="en-US" sz="2400" dirty="0" err="1" smtClean="0">
                <a:latin typeface="a반달곰" panose="02020600000000000000" pitchFamily="18" charset="-127"/>
                <a:ea typeface="a반달곰" panose="02020600000000000000" pitchFamily="18" charset="-127"/>
              </a:rPr>
              <a:t>실무프로잭트를</a:t>
            </a:r>
            <a:r>
              <a:rPr kumimoji="1" lang="ko-KR" altLang="en-US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 토대로</a:t>
            </a:r>
            <a:endParaRPr kumimoji="1" lang="en-US" altLang="ko-KR" sz="2400" dirty="0" smtClean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세명의 </a:t>
            </a:r>
            <a:r>
              <a:rPr kumimoji="1" lang="ko-KR" altLang="en-US" sz="2400" dirty="0" err="1" smtClean="0">
                <a:latin typeface="a반달곰" panose="02020600000000000000" pitchFamily="18" charset="-127"/>
                <a:ea typeface="a반달곰" panose="02020600000000000000" pitchFamily="18" charset="-127"/>
              </a:rPr>
              <a:t>프로잭트</a:t>
            </a:r>
            <a:r>
              <a:rPr kumimoji="1" lang="ko-KR" altLang="en-US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 팀끼리 더 많은 시간을 투자하여</a:t>
            </a:r>
            <a:endParaRPr kumimoji="1" lang="en-US" altLang="ko-KR" sz="2400" dirty="0" smtClean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kumimoji="1" lang="ko-KR" altLang="en-US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우리의 어플리케이션을 더욱 좋게 완성하고 싶다는 생각이 들었습니다</a:t>
            </a:r>
            <a:r>
              <a:rPr kumimoji="1" lang="en-US" altLang="ko-KR" sz="2400" dirty="0" smtClean="0">
                <a:latin typeface="a반달곰" panose="02020600000000000000" pitchFamily="18" charset="-127"/>
                <a:ea typeface="a반달곰" panose="02020600000000000000" pitchFamily="18" charset="-127"/>
              </a:rPr>
              <a:t>.</a:t>
            </a:r>
          </a:p>
        </p:txBody>
      </p:sp>
      <p:sp>
        <p:nvSpPr>
          <p:cNvPr id="48" name="직각 삼각형[R] 2">
            <a:extLst>
              <a:ext uri="{FF2B5EF4-FFF2-40B4-BE49-F238E27FC236}">
                <a16:creationId xmlns:a16="http://schemas.microsoft.com/office/drawing/2014/main" id="{FB1FBF89-1BCC-6C46-BE8B-4F7A1BC97FE6}"/>
              </a:ext>
            </a:extLst>
          </p:cNvPr>
          <p:cNvSpPr/>
          <p:nvPr/>
        </p:nvSpPr>
        <p:spPr>
          <a:xfrm rot="5400000">
            <a:off x="2333632" y="3393916"/>
            <a:ext cx="970534" cy="1179635"/>
          </a:xfrm>
          <a:prstGeom prst="rtTriangle">
            <a:avLst/>
          </a:prstGeom>
          <a:solidFill>
            <a:srgbClr val="D7E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1" name="직각 삼각형[R] 2">
            <a:extLst>
              <a:ext uri="{FF2B5EF4-FFF2-40B4-BE49-F238E27FC236}">
                <a16:creationId xmlns:a16="http://schemas.microsoft.com/office/drawing/2014/main" id="{FB1FBF89-1BCC-6C46-BE8B-4F7A1BC97FE6}"/>
              </a:ext>
            </a:extLst>
          </p:cNvPr>
          <p:cNvSpPr/>
          <p:nvPr/>
        </p:nvSpPr>
        <p:spPr>
          <a:xfrm rot="5400000">
            <a:off x="3791050" y="3389277"/>
            <a:ext cx="970534" cy="1179635"/>
          </a:xfrm>
          <a:prstGeom prst="rtTriangle">
            <a:avLst/>
          </a:prstGeom>
          <a:solidFill>
            <a:srgbClr val="D7E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819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-28211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r>
              <a:rPr kumimoji="1" lang="ko-KR" altLang="en-US" dirty="0"/>
              <a:t>₩</a:t>
            </a:r>
            <a:r>
              <a:rPr kumimoji="1" lang="en-US" altLang="ko-KR" dirty="0"/>
              <a:t>1</a:t>
            </a:r>
            <a:r>
              <a:rPr kumimoji="1" lang="ko-KR" altLang="en-US" dirty="0"/>
              <a:t>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471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프로젝트 구성도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8AF286-4009-0F4E-864A-C39C3512ECB5}"/>
              </a:ext>
            </a:extLst>
          </p:cNvPr>
          <p:cNvSpPr/>
          <p:nvPr/>
        </p:nvSpPr>
        <p:spPr>
          <a:xfrm>
            <a:off x="11295423" y="43517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008815" y="43517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0410006-C531-344A-A7D4-9E0EC1CF0637}"/>
              </a:ext>
            </a:extLst>
          </p:cNvPr>
          <p:cNvSpPr/>
          <p:nvPr/>
        </p:nvSpPr>
        <p:spPr>
          <a:xfrm>
            <a:off x="570031" y="1597435"/>
            <a:ext cx="2308860" cy="346329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B7F3FBD-3F5E-004B-B8B3-851965B26B5E}"/>
              </a:ext>
            </a:extLst>
          </p:cNvPr>
          <p:cNvSpPr/>
          <p:nvPr/>
        </p:nvSpPr>
        <p:spPr>
          <a:xfrm>
            <a:off x="583403" y="1609108"/>
            <a:ext cx="2287705" cy="441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49ECEF3-0E57-0343-B07D-4D6A0233A587}"/>
              </a:ext>
            </a:extLst>
          </p:cNvPr>
          <p:cNvSpPr/>
          <p:nvPr/>
        </p:nvSpPr>
        <p:spPr>
          <a:xfrm>
            <a:off x="582477" y="2062283"/>
            <a:ext cx="2287705" cy="441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6496269-9D3D-CD4C-9DB4-8832965289B8}"/>
              </a:ext>
            </a:extLst>
          </p:cNvPr>
          <p:cNvSpPr/>
          <p:nvPr/>
        </p:nvSpPr>
        <p:spPr>
          <a:xfrm>
            <a:off x="582476" y="2503785"/>
            <a:ext cx="2287705" cy="441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2D3087B-08DA-F14B-BE9A-C29796AB63EA}"/>
              </a:ext>
            </a:extLst>
          </p:cNvPr>
          <p:cNvSpPr/>
          <p:nvPr/>
        </p:nvSpPr>
        <p:spPr>
          <a:xfrm>
            <a:off x="582476" y="2945416"/>
            <a:ext cx="2287705" cy="441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68DF14-7581-8144-9A51-F473DFEE9F05}"/>
              </a:ext>
            </a:extLst>
          </p:cNvPr>
          <p:cNvSpPr txBox="1"/>
          <p:nvPr/>
        </p:nvSpPr>
        <p:spPr>
          <a:xfrm>
            <a:off x="888498" y="1629804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아메리카노B" panose="02020600000000000000" pitchFamily="18" charset="-127"/>
                <a:ea typeface="a아메리카노B" panose="02020600000000000000" pitchFamily="18" charset="-127"/>
              </a:rPr>
              <a:t>Menu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364FAB-EDB9-3746-AD87-5B3EE56F3B3C}"/>
              </a:ext>
            </a:extLst>
          </p:cNvPr>
          <p:cNvSpPr txBox="1"/>
          <p:nvPr/>
        </p:nvSpPr>
        <p:spPr>
          <a:xfrm>
            <a:off x="888498" y="2053987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아메리카노B" panose="02020600000000000000" pitchFamily="18" charset="-127"/>
                <a:ea typeface="a아메리카노B" panose="02020600000000000000" pitchFamily="18" charset="-127"/>
              </a:rPr>
              <a:t>Home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272459-7A73-5841-AC46-A909C507E873}"/>
              </a:ext>
            </a:extLst>
          </p:cNvPr>
          <p:cNvSpPr txBox="1"/>
          <p:nvPr/>
        </p:nvSpPr>
        <p:spPr>
          <a:xfrm>
            <a:off x="888498" y="2512081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아메리카노B" panose="02020600000000000000" pitchFamily="18" charset="-127"/>
                <a:ea typeface="a아메리카노B" panose="02020600000000000000" pitchFamily="18" charset="-127"/>
              </a:rPr>
              <a:t>My Plan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F3B495-D10A-294C-9902-80A2283E1744}"/>
              </a:ext>
            </a:extLst>
          </p:cNvPr>
          <p:cNvSpPr txBox="1"/>
          <p:nvPr/>
        </p:nvSpPr>
        <p:spPr>
          <a:xfrm>
            <a:off x="888498" y="2938756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아메리카노B" panose="02020600000000000000" pitchFamily="18" charset="-127"/>
                <a:ea typeface="a아메리카노B" panose="02020600000000000000" pitchFamily="18" charset="-127"/>
              </a:rPr>
              <a:t>My Trip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B727D5-5CFD-6D4B-96EF-6930B653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93" y="3392130"/>
            <a:ext cx="2277988" cy="16685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F4323E-E34F-BD4E-B28F-707A15CC1B5B}"/>
              </a:ext>
            </a:extLst>
          </p:cNvPr>
          <p:cNvSpPr txBox="1"/>
          <p:nvPr/>
        </p:nvSpPr>
        <p:spPr>
          <a:xfrm>
            <a:off x="834595" y="5132634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Home</a:t>
            </a:r>
          </a:p>
        </p:txBody>
      </p:sp>
      <p:pic>
        <p:nvPicPr>
          <p:cNvPr id="25" name="그림 24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C11414D2-12E9-4C4C-918C-7C0B69F08B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807" y="1609108"/>
            <a:ext cx="1948100" cy="3463289"/>
          </a:xfrm>
          <a:prstGeom prst="rect">
            <a:avLst/>
          </a:prstGeom>
        </p:spPr>
      </p:pic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2997216E-E911-754D-86ED-19CBE5851B87}"/>
              </a:ext>
            </a:extLst>
          </p:cNvPr>
          <p:cNvSpPr/>
          <p:nvPr/>
        </p:nvSpPr>
        <p:spPr>
          <a:xfrm>
            <a:off x="3019201" y="3065405"/>
            <a:ext cx="813697" cy="2015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9" name="그림 28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1CCC14B1-8D2F-3741-B422-862DDE42FB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74" y="1151724"/>
            <a:ext cx="1234808" cy="2195214"/>
          </a:xfrm>
          <a:prstGeom prst="rect">
            <a:avLst/>
          </a:prstGeom>
        </p:spPr>
      </p:pic>
      <p:sp>
        <p:nvSpPr>
          <p:cNvPr id="31" name="오른쪽 화살표[R] 30">
            <a:extLst>
              <a:ext uri="{FF2B5EF4-FFF2-40B4-BE49-F238E27FC236}">
                <a16:creationId xmlns:a16="http://schemas.microsoft.com/office/drawing/2014/main" id="{3F6F746F-55F4-5B49-B2E6-D7CC950E4634}"/>
              </a:ext>
            </a:extLst>
          </p:cNvPr>
          <p:cNvSpPr/>
          <p:nvPr/>
        </p:nvSpPr>
        <p:spPr>
          <a:xfrm>
            <a:off x="5668829" y="2547812"/>
            <a:ext cx="813697" cy="2015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오른쪽 화살표[R] 37">
            <a:extLst>
              <a:ext uri="{FF2B5EF4-FFF2-40B4-BE49-F238E27FC236}">
                <a16:creationId xmlns:a16="http://schemas.microsoft.com/office/drawing/2014/main" id="{0134F6EA-873F-BB43-B4A7-5EE6E388A1C9}"/>
              </a:ext>
            </a:extLst>
          </p:cNvPr>
          <p:cNvSpPr/>
          <p:nvPr/>
        </p:nvSpPr>
        <p:spPr>
          <a:xfrm>
            <a:off x="5635974" y="4503198"/>
            <a:ext cx="813697" cy="2015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9" name="그림 38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CC0F46E2-21A9-6E44-B601-260E47214B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74" y="4059123"/>
            <a:ext cx="1234808" cy="219521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15BCE58-EADD-5746-9E4E-CAE1DEBC5261}"/>
              </a:ext>
            </a:extLst>
          </p:cNvPr>
          <p:cNvSpPr txBox="1"/>
          <p:nvPr/>
        </p:nvSpPr>
        <p:spPr>
          <a:xfrm>
            <a:off x="7725107" y="3405202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저장하기</a:t>
            </a:r>
            <a:endParaRPr lang="en-US" altLang="ko-KR" sz="20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C4B3F8F-7B5C-EF43-A503-8E69846EEA59}"/>
              </a:ext>
            </a:extLst>
          </p:cNvPr>
          <p:cNvSpPr txBox="1"/>
          <p:nvPr/>
        </p:nvSpPr>
        <p:spPr>
          <a:xfrm>
            <a:off x="7545879" y="6209454"/>
            <a:ext cx="22631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저장된 정보 보기</a:t>
            </a:r>
            <a:endParaRPr lang="en-US" altLang="ko-KR" sz="20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pic>
        <p:nvPicPr>
          <p:cNvPr id="42" name="그림 41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7EB6416-AA44-874F-813A-F2EC39110E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4" y="1163235"/>
            <a:ext cx="1216052" cy="2161870"/>
          </a:xfrm>
          <a:prstGeom prst="rect">
            <a:avLst/>
          </a:prstGeom>
        </p:spPr>
      </p:pic>
      <p:pic>
        <p:nvPicPr>
          <p:cNvPr id="43" name="그림 42" descr="텍스트, 지도, 스크린샷이(가) 표시된 사진&#10;&#10;&#10;&#10;자동 생성된 설명">
            <a:extLst>
              <a:ext uri="{FF2B5EF4-FFF2-40B4-BE49-F238E27FC236}">
                <a16:creationId xmlns:a16="http://schemas.microsoft.com/office/drawing/2014/main" id="{1C80C438-26EE-1249-99C6-4A1858E672C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58" y="1151724"/>
            <a:ext cx="1216052" cy="216187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2AFFA38-D730-9B47-AE58-F780EAF327D2}"/>
              </a:ext>
            </a:extLst>
          </p:cNvPr>
          <p:cNvSpPr txBox="1"/>
          <p:nvPr/>
        </p:nvSpPr>
        <p:spPr>
          <a:xfrm>
            <a:off x="3832898" y="5132634"/>
            <a:ext cx="167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My Trip</a:t>
            </a:r>
          </a:p>
        </p:txBody>
      </p:sp>
      <p:pic>
        <p:nvPicPr>
          <p:cNvPr id="50" name="그림 49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D3A5ADE4-6703-6741-9D80-09CD1AC4E1A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594" y="4059123"/>
            <a:ext cx="1181131" cy="2099788"/>
          </a:xfrm>
          <a:prstGeom prst="rect">
            <a:avLst/>
          </a:prstGeom>
        </p:spPr>
      </p:pic>
      <p:pic>
        <p:nvPicPr>
          <p:cNvPr id="51" name="그림 50" descr="텍스트, 지도이(가) 표시된 사진&#10;&#10;&#10;&#10;자동 생성된 설명">
            <a:extLst>
              <a:ext uri="{FF2B5EF4-FFF2-40B4-BE49-F238E27FC236}">
                <a16:creationId xmlns:a16="http://schemas.microsoft.com/office/drawing/2014/main" id="{3B3F68BE-A3E3-A546-AE3D-512BCB3F9A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158" y="4074116"/>
            <a:ext cx="1172697" cy="208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9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-28211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r>
              <a:rPr kumimoji="1" lang="ko-KR" altLang="en-US" dirty="0"/>
              <a:t>₩</a:t>
            </a:r>
            <a:r>
              <a:rPr kumimoji="1" lang="en-US" altLang="ko-KR" dirty="0"/>
              <a:t>1</a:t>
            </a:r>
            <a:r>
              <a:rPr kumimoji="1" lang="ko-KR" altLang="en-US" dirty="0"/>
              <a:t>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471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프로젝트 구성도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8AF286-4009-0F4E-864A-C39C3512ECB5}"/>
              </a:ext>
            </a:extLst>
          </p:cNvPr>
          <p:cNvSpPr/>
          <p:nvPr/>
        </p:nvSpPr>
        <p:spPr>
          <a:xfrm>
            <a:off x="11295423" y="43517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008815" y="43517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79B6202-95F8-8E4F-BCB7-F347A70AB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79" y="3081757"/>
            <a:ext cx="11089641" cy="4680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6F1E352-190C-894A-A4DA-204BAD463CD2}"/>
              </a:ext>
            </a:extLst>
          </p:cNvPr>
          <p:cNvSpPr txBox="1"/>
          <p:nvPr/>
        </p:nvSpPr>
        <p:spPr>
          <a:xfrm>
            <a:off x="551178" y="2639270"/>
            <a:ext cx="594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Tripdata</a:t>
            </a:r>
            <a:r>
              <a:rPr lang="en-US" altLang="ko-KR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 -&gt; </a:t>
            </a:r>
            <a:r>
              <a:rPr lang="ko-KR" altLang="en-US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여행 저장 시 사용</a:t>
            </a:r>
            <a:endParaRPr lang="en-US" altLang="ko-KR" sz="2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FEC1F0-4B83-3849-AD78-089ECB2BF107}"/>
              </a:ext>
            </a:extLst>
          </p:cNvPr>
          <p:cNvSpPr txBox="1"/>
          <p:nvPr/>
        </p:nvSpPr>
        <p:spPr>
          <a:xfrm>
            <a:off x="551178" y="3822828"/>
            <a:ext cx="594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spotphoto</a:t>
            </a:r>
            <a:r>
              <a:rPr lang="en-US" altLang="ko-KR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-&gt;</a:t>
            </a:r>
            <a:r>
              <a:rPr lang="en-US" altLang="ko-KR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ko-KR" altLang="en-US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여행 장소</a:t>
            </a:r>
            <a:r>
              <a:rPr lang="en-US" altLang="ko-KR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(</a:t>
            </a:r>
            <a:r>
              <a:rPr lang="ko-KR" altLang="en-US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경로</a:t>
            </a:r>
            <a:r>
              <a:rPr lang="en-US" altLang="ko-KR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) </a:t>
            </a:r>
            <a:r>
              <a:rPr lang="ko-KR" altLang="en-US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별로 </a:t>
            </a:r>
            <a:r>
              <a:rPr lang="ko-KR" altLang="en-US" sz="2000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사진저장</a:t>
            </a:r>
            <a:endParaRPr lang="en-US" altLang="ko-KR" sz="2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01CC66B-675B-D043-9577-D57E09DE81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1177" y="4286149"/>
          <a:ext cx="11042336" cy="74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60584">
                  <a:extLst>
                    <a:ext uri="{9D8B030D-6E8A-4147-A177-3AD203B41FA5}">
                      <a16:colId xmlns:a16="http://schemas.microsoft.com/office/drawing/2014/main" val="419397786"/>
                    </a:ext>
                  </a:extLst>
                </a:gridCol>
                <a:gridCol w="2542733">
                  <a:extLst>
                    <a:ext uri="{9D8B030D-6E8A-4147-A177-3AD203B41FA5}">
                      <a16:colId xmlns:a16="http://schemas.microsoft.com/office/drawing/2014/main" val="773825521"/>
                    </a:ext>
                  </a:extLst>
                </a:gridCol>
                <a:gridCol w="3326130">
                  <a:extLst>
                    <a:ext uri="{9D8B030D-6E8A-4147-A177-3AD203B41FA5}">
                      <a16:colId xmlns:a16="http://schemas.microsoft.com/office/drawing/2014/main" val="1046514373"/>
                    </a:ext>
                  </a:extLst>
                </a:gridCol>
                <a:gridCol w="2412889">
                  <a:extLst>
                    <a:ext uri="{9D8B030D-6E8A-4147-A177-3AD203B41FA5}">
                      <a16:colId xmlns:a16="http://schemas.microsoft.com/office/drawing/2014/main" val="4114120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photo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photoCount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2551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742994.0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유니버셜스튜디오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사진</a:t>
                      </a:r>
                      <a:r>
                        <a:rPr lang="en-US" altLang="ko-KR" sz="1600" dirty="0"/>
                        <a:t>1@</a:t>
                      </a:r>
                      <a:r>
                        <a:rPr lang="ko-KR" altLang="en-US" sz="1600" dirty="0"/>
                        <a:t>사진</a:t>
                      </a:r>
                      <a:r>
                        <a:rPr lang="en-US" altLang="ko-KR" sz="1600" dirty="0"/>
                        <a:t>2@</a:t>
                      </a:r>
                      <a:r>
                        <a:rPr lang="ko-KR" altLang="en-US" sz="1600" dirty="0"/>
                        <a:t>사진</a:t>
                      </a:r>
                      <a:r>
                        <a:rPr lang="en-US" altLang="ko-KR" sz="1600" dirty="0"/>
                        <a:t>3@</a:t>
                      </a:r>
                      <a:r>
                        <a:rPr lang="ko-KR" altLang="en-US" sz="1600" dirty="0"/>
                        <a:t>사진</a:t>
                      </a:r>
                      <a:r>
                        <a:rPr lang="en-US" altLang="ko-KR" sz="1600" dirty="0"/>
                        <a:t>4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2383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43444BDE-F6E4-BF48-82FF-51DF6E9B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78" y="5766605"/>
            <a:ext cx="6731000" cy="5461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CE5F06-D206-A446-9159-AC56392506A0}"/>
              </a:ext>
            </a:extLst>
          </p:cNvPr>
          <p:cNvSpPr txBox="1"/>
          <p:nvPr/>
        </p:nvSpPr>
        <p:spPr>
          <a:xfrm>
            <a:off x="551178" y="5307273"/>
            <a:ext cx="594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accountdata</a:t>
            </a:r>
            <a:r>
              <a:rPr lang="en-US" altLang="ko-KR" sz="20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-&gt; </a:t>
            </a:r>
            <a:r>
              <a:rPr lang="ko-KR" altLang="en-US" sz="2000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계정에대한</a:t>
            </a:r>
            <a:r>
              <a:rPr lang="ko-KR" altLang="en-US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 정보 저장</a:t>
            </a:r>
            <a:endParaRPr lang="en-US" altLang="ko-KR" sz="2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74E668-D66F-4744-9A90-0E314852750D}"/>
              </a:ext>
            </a:extLst>
          </p:cNvPr>
          <p:cNvSpPr txBox="1"/>
          <p:nvPr/>
        </p:nvSpPr>
        <p:spPr>
          <a:xfrm>
            <a:off x="551178" y="1191051"/>
            <a:ext cx="5943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TripPlan</a:t>
            </a:r>
            <a:r>
              <a:rPr lang="en-US" altLang="ko-KR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 -&gt; </a:t>
            </a:r>
            <a:r>
              <a:rPr lang="ko-KR" altLang="en-US" sz="2000" dirty="0">
                <a:latin typeface="a반달곰" panose="02020600000000000000" pitchFamily="18" charset="-127"/>
                <a:ea typeface="a반달곰" panose="02020600000000000000" pitchFamily="18" charset="-127"/>
              </a:rPr>
              <a:t>여행 계획 시 사용</a:t>
            </a:r>
            <a:endParaRPr lang="en-US" altLang="ko-KR" sz="2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4D0F78-75AB-9647-BC45-EFDAFFB87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77" y="1762400"/>
            <a:ext cx="11163300" cy="50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15075" y="3006789"/>
            <a:ext cx="2809875" cy="600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543471" y="2432525"/>
            <a:ext cx="45135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var</a:t>
            </a:r>
            <a:r>
              <a:rPr lang="en-US" altLang="ko-KR" sz="1600" dirty="0" smtClean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array = new array();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a</a:t>
            </a:r>
            <a:r>
              <a:rPr lang="en-US" altLang="ko-KR" sz="1600" dirty="0" smtClean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rray = </a:t>
            </a:r>
            <a:r>
              <a:rPr lang="en-US" altLang="ko-KR" sz="1600" dirty="0" err="1" smtClean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path.split</a:t>
            </a:r>
            <a:r>
              <a:rPr lang="en-US" altLang="ko-KR" sz="1600" dirty="0" smtClean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(“@”);</a:t>
            </a:r>
            <a:endParaRPr lang="ko-KR" altLang="en-US" sz="1600" dirty="0">
              <a:solidFill>
                <a:srgbClr val="FF0000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74825" y="3006788"/>
            <a:ext cx="877776" cy="6001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266088" y="4222938"/>
            <a:ext cx="1362811" cy="901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1504950" y="3606909"/>
            <a:ext cx="247651" cy="6160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10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9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-28211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r>
              <a:rPr kumimoji="1" lang="ko-KR" altLang="en-US" dirty="0"/>
              <a:t>₩</a:t>
            </a:r>
            <a:r>
              <a:rPr kumimoji="1" lang="en-US" altLang="ko-KR" dirty="0"/>
              <a:t>1</a:t>
            </a:r>
            <a:r>
              <a:rPr kumimoji="1" lang="ko-KR" altLang="en-US" dirty="0"/>
              <a:t>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3226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목표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8AF286-4009-0F4E-864A-C39C3512ECB5}"/>
              </a:ext>
            </a:extLst>
          </p:cNvPr>
          <p:cNvSpPr/>
          <p:nvPr/>
        </p:nvSpPr>
        <p:spPr>
          <a:xfrm>
            <a:off x="11295423" y="43517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008815" y="43517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AE0B1F86-599D-714E-976C-404EEE9325CD}"/>
              </a:ext>
            </a:extLst>
          </p:cNvPr>
          <p:cNvCxnSpPr>
            <a:cxnSpLocks/>
          </p:cNvCxnSpPr>
          <p:nvPr/>
        </p:nvCxnSpPr>
        <p:spPr>
          <a:xfrm flipH="1">
            <a:off x="5169497" y="847220"/>
            <a:ext cx="1842448" cy="6010780"/>
          </a:xfrm>
          <a:prstGeom prst="line">
            <a:avLst/>
          </a:prstGeom>
          <a:ln w="38100">
            <a:solidFill>
              <a:srgbClr val="D7E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96E1583-3A51-014A-819F-FE9BA87ED152}"/>
              </a:ext>
            </a:extLst>
          </p:cNvPr>
          <p:cNvSpPr txBox="1"/>
          <p:nvPr/>
        </p:nvSpPr>
        <p:spPr>
          <a:xfrm>
            <a:off x="625504" y="1451432"/>
            <a:ext cx="566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남들보다 편하게 남들과는 다르게</a:t>
            </a:r>
            <a:endParaRPr lang="en-US" altLang="ko-KR" sz="28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AB6177-57ED-C548-8F99-EECFF88C3A6C}"/>
              </a:ext>
            </a:extLst>
          </p:cNvPr>
          <p:cNvSpPr txBox="1"/>
          <p:nvPr/>
        </p:nvSpPr>
        <p:spPr>
          <a:xfrm>
            <a:off x="5854948" y="1451432"/>
            <a:ext cx="5668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b="1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하이브리드</a:t>
            </a:r>
            <a:r>
              <a:rPr lang="ko-KR" altLang="en-US" sz="28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 앱</a:t>
            </a:r>
            <a:endParaRPr lang="en-US" altLang="ko-KR" sz="28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AF81AF-575C-D642-A7A4-4002E86B7EAA}"/>
              </a:ext>
            </a:extLst>
          </p:cNvPr>
          <p:cNvSpPr txBox="1"/>
          <p:nvPr/>
        </p:nvSpPr>
        <p:spPr>
          <a:xfrm>
            <a:off x="625504" y="2443445"/>
            <a:ext cx="50246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아메리카노M" panose="02020600000000000000" pitchFamily="18" charset="-127"/>
                <a:ea typeface="a아메리카노M" panose="02020600000000000000" pitchFamily="18" charset="-127"/>
              </a:defRPr>
            </a:lvl1pPr>
          </a:lstStyle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기존의 여행 </a:t>
            </a:r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어플들이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가지고 있는 틀을 깬다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남의 여행을 단순하게 보고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단순하게 나오는 검색결과 같은 </a:t>
            </a:r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어플이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아닌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어느 어플리케이션 보다 편하게 저장하고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나의 소중한 여행을 기억한다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06BB98-53EC-9745-AEE1-C457A34EAFB3}"/>
              </a:ext>
            </a:extLst>
          </p:cNvPr>
          <p:cNvSpPr txBox="1"/>
          <p:nvPr/>
        </p:nvSpPr>
        <p:spPr>
          <a:xfrm>
            <a:off x="6294271" y="2443445"/>
            <a:ext cx="55050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아메리카노M" panose="02020600000000000000" pitchFamily="18" charset="-127"/>
                <a:ea typeface="a아메리카노M" panose="02020600000000000000" pitchFamily="18" charset="-127"/>
              </a:defRPr>
            </a:lvl1pPr>
          </a:lstStyle>
          <a:p>
            <a:pPr algn="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내부적으로는 </a:t>
            </a:r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웹앱으로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작성하고 구현되지만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r"/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코르도바를 통해 </a:t>
            </a:r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네이티브적인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기능을 실현한다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.</a:t>
            </a:r>
          </a:p>
          <a:p>
            <a:pPr algn="r"/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r"/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웹앱의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고급스러운 디자인과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r"/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r"/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사용자가 편리한 </a:t>
            </a:r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네이티브적인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기능을 결합한다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.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50D0476-43B3-2D46-8C66-D17704B529CF}"/>
              </a:ext>
            </a:extLst>
          </p:cNvPr>
          <p:cNvSpPr/>
          <p:nvPr/>
        </p:nvSpPr>
        <p:spPr>
          <a:xfrm>
            <a:off x="11002394" y="43824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FD82F3D3-4905-6144-AD69-039B4E8C5055}"/>
              </a:ext>
            </a:extLst>
          </p:cNvPr>
          <p:cNvSpPr/>
          <p:nvPr/>
        </p:nvSpPr>
        <p:spPr>
          <a:xfrm>
            <a:off x="10715786" y="432904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089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-28211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r>
              <a:rPr kumimoji="1" lang="ko-KR" altLang="en-US" dirty="0"/>
              <a:t>₩</a:t>
            </a:r>
            <a:r>
              <a:rPr kumimoji="1" lang="en-US" altLang="ko-KR" dirty="0"/>
              <a:t>1</a:t>
            </a:r>
            <a:r>
              <a:rPr kumimoji="1" lang="ko-KR" altLang="en-US" dirty="0"/>
              <a:t>₩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3226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E7B500-7C19-463C-81DA-0889EB898010}"/>
              </a:ext>
            </a:extLst>
          </p:cNvPr>
          <p:cNvSpPr txBox="1"/>
          <p:nvPr/>
        </p:nvSpPr>
        <p:spPr>
          <a:xfrm>
            <a:off x="1509956" y="1201264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프로젝트 주제 </a:t>
            </a:r>
            <a:endParaRPr lang="en-US" altLang="ko-KR" sz="24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8AACE-BCC1-4F29-B9F9-46328F9B6CB3}"/>
              </a:ext>
            </a:extLst>
          </p:cNvPr>
          <p:cNvSpPr txBox="1"/>
          <p:nvPr/>
        </p:nvSpPr>
        <p:spPr>
          <a:xfrm>
            <a:off x="1828008" y="1692530"/>
            <a:ext cx="8481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Single user </a:t>
            </a:r>
            <a:r>
              <a:rPr lang="ko-KR" altLang="en-US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여행 관리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및 </a:t>
            </a:r>
            <a:r>
              <a:rPr lang="ko-KR" altLang="en-US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계획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프로그램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A570EF-9280-4CA2-9AD5-3D253F01D740}"/>
              </a:ext>
            </a:extLst>
          </p:cNvPr>
          <p:cNvSpPr txBox="1"/>
          <p:nvPr/>
        </p:nvSpPr>
        <p:spPr>
          <a:xfrm>
            <a:off x="1509956" y="2393903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프로젝트 </a:t>
            </a:r>
            <a:r>
              <a:rPr lang="ko-KR" altLang="en-US">
                <a:latin typeface="a반달곰" panose="02020600000000000000" pitchFamily="18" charset="-127"/>
                <a:ea typeface="a반달곰" panose="02020600000000000000" pitchFamily="18" charset="-127"/>
              </a:rPr>
              <a:t>배경 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5F2E70-CC5B-4C08-ABD0-4B7875342F68}"/>
              </a:ext>
            </a:extLst>
          </p:cNvPr>
          <p:cNvSpPr txBox="1"/>
          <p:nvPr/>
        </p:nvSpPr>
        <p:spPr>
          <a:xfrm>
            <a:off x="1993661" y="2892076"/>
            <a:ext cx="947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본 프로그램은 자신의 여행 계획을 </a:t>
            </a:r>
            <a:r>
              <a:rPr lang="ko-KR" altLang="en-US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지도에 루트를 그릴 수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있게 시스템화 하여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더욱 </a:t>
            </a:r>
            <a:r>
              <a:rPr lang="ko-KR" altLang="en-US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한눈에 보기 쉽고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계획하기 쉬운 편리한 서비스를 제공하고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여행을 다녀온 후에도 </a:t>
            </a:r>
            <a:r>
              <a:rPr lang="ko-KR" altLang="en-US" dirty="0">
                <a:solidFill>
                  <a:srgbClr val="0070C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여행을 저장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해 언제든지 볼 수 있도록 간편한 서비스 제공 목표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C63CF-0767-4A05-B884-1B2CE13E161F}"/>
              </a:ext>
            </a:extLst>
          </p:cNvPr>
          <p:cNvSpPr txBox="1"/>
          <p:nvPr/>
        </p:nvSpPr>
        <p:spPr>
          <a:xfrm>
            <a:off x="1509956" y="411363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프로젝트 선정 이유 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457B1F-F111-4E15-A972-B2067FA91C3C}"/>
              </a:ext>
            </a:extLst>
          </p:cNvPr>
          <p:cNvSpPr txBox="1"/>
          <p:nvPr/>
        </p:nvSpPr>
        <p:spPr>
          <a:xfrm>
            <a:off x="1993661" y="4567738"/>
            <a:ext cx="848139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여행 계획을 세우는데 있어서의 어려움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1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1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년 전 다녀온 여행 장소에 대한 망각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1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여행 후 사진 정리에 대한 어려움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marL="342900" indent="-342900">
              <a:buAutoNum type="arabicPeriod"/>
            </a:pPr>
            <a:endParaRPr lang="en-US" altLang="ko-KR" sz="10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앱 스토어 여행관련 어플리케이션의 질적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,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양적인 부족함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8AF286-4009-0F4E-864A-C39C3512ECB5}"/>
              </a:ext>
            </a:extLst>
          </p:cNvPr>
          <p:cNvSpPr/>
          <p:nvPr/>
        </p:nvSpPr>
        <p:spPr>
          <a:xfrm>
            <a:off x="11295423" y="43517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008815" y="43517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11DC27B-0A98-EE45-BCA4-7BCB8C443637}"/>
              </a:ext>
            </a:extLst>
          </p:cNvPr>
          <p:cNvSpPr/>
          <p:nvPr/>
        </p:nvSpPr>
        <p:spPr>
          <a:xfrm>
            <a:off x="11002394" y="43824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74687145-FF91-7147-AC08-BCBD899C7488}"/>
              </a:ext>
            </a:extLst>
          </p:cNvPr>
          <p:cNvSpPr/>
          <p:nvPr/>
        </p:nvSpPr>
        <p:spPr>
          <a:xfrm>
            <a:off x="10724616" y="430676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217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-50309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3226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프로젝트 개요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8AF286-4009-0F4E-864A-C39C3512ECB5}"/>
              </a:ext>
            </a:extLst>
          </p:cNvPr>
          <p:cNvSpPr/>
          <p:nvPr/>
        </p:nvSpPr>
        <p:spPr>
          <a:xfrm>
            <a:off x="11295423" y="43517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008815" y="43517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76E4F-C46C-7C45-B908-D4315419EDF4}"/>
              </a:ext>
            </a:extLst>
          </p:cNvPr>
          <p:cNvSpPr txBox="1"/>
          <p:nvPr/>
        </p:nvSpPr>
        <p:spPr>
          <a:xfrm>
            <a:off x="1521208" y="1377243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개발환경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609832-D8CE-D245-B309-599D6DA0EF2E}"/>
              </a:ext>
            </a:extLst>
          </p:cNvPr>
          <p:cNvSpPr txBox="1"/>
          <p:nvPr/>
        </p:nvSpPr>
        <p:spPr>
          <a:xfrm>
            <a:off x="2065245" y="1871804"/>
            <a:ext cx="84813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아메리카노M" panose="02020600000000000000" pitchFamily="18" charset="-127"/>
                <a:ea typeface="a아메리카노M" panose="02020600000000000000" pitchFamily="18" charset="-127"/>
              </a:defRPr>
            </a:lvl1pPr>
          </a:lstStyle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프로세스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: Intel® core™ i5-8250U CPU @ 1.60GHz</a:t>
            </a:r>
          </a:p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8.00GB RAM</a:t>
            </a:r>
          </a:p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OS : Window10 (64bit)</a:t>
            </a:r>
          </a:p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사용 기술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: Html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/ JavaScript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/ </a:t>
            </a:r>
            <a:r>
              <a:rPr lang="en-US" altLang="ko-KR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Css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/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Jquery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 / SQLite </a:t>
            </a:r>
          </a:p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사용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S/W : </a:t>
            </a:r>
            <a:r>
              <a:rPr lang="en-US" altLang="ko-KR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Aptana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/ Node.js / Apache</a:t>
            </a:r>
          </a:p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활용 라이브러리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: </a:t>
            </a:r>
            <a:r>
              <a:rPr lang="en-US" altLang="ko-KR" dirty="0">
                <a:solidFill>
                  <a:srgbClr val="4472C4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google map library</a:t>
            </a:r>
          </a:p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CSS</a:t>
            </a:r>
            <a:r>
              <a:rPr lang="ko-KR" altLang="en-US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를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제외한 </a:t>
            </a:r>
            <a:r>
              <a:rPr lang="ko-KR" altLang="en-US" dirty="0" err="1">
                <a:solidFill>
                  <a:srgbClr val="4472C4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하드코딩</a:t>
            </a:r>
            <a:endParaRPr lang="en-US" altLang="ko-KR" dirty="0">
              <a:solidFill>
                <a:srgbClr val="4472C4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8EB8CD-9AB6-8E47-A75F-54D44C805FB8}"/>
              </a:ext>
            </a:extLst>
          </p:cNvPr>
          <p:cNvSpPr txBox="1"/>
          <p:nvPr/>
        </p:nvSpPr>
        <p:spPr>
          <a:xfrm>
            <a:off x="2059966" y="4463275"/>
            <a:ext cx="5391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아메리카노M" panose="02020600000000000000" pitchFamily="18" charset="-127"/>
                <a:ea typeface="a아메리카노M" panose="02020600000000000000" pitchFamily="18" charset="-127"/>
              </a:defRPr>
            </a:lvl1pPr>
          </a:lstStyle>
          <a:p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2018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년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11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월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28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일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~ 2018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년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12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월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20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일 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11984B-522E-0A4C-953D-97931AF72388}"/>
              </a:ext>
            </a:extLst>
          </p:cNvPr>
          <p:cNvSpPr txBox="1"/>
          <p:nvPr/>
        </p:nvSpPr>
        <p:spPr>
          <a:xfrm>
            <a:off x="1521210" y="4015041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개발 기간 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D854D4-B0A6-1C49-87B0-E211599239E1}"/>
              </a:ext>
            </a:extLst>
          </p:cNvPr>
          <p:cNvSpPr txBox="1"/>
          <p:nvPr/>
        </p:nvSpPr>
        <p:spPr>
          <a:xfrm>
            <a:off x="1521209" y="4960595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>
                <a:latin typeface="a아메리카노B" panose="02020600000000000000" pitchFamily="18" charset="-127"/>
                <a:ea typeface="a아메리카노B" panose="02020600000000000000" pitchFamily="18" charset="-127"/>
              </a:defRPr>
            </a:lvl1pPr>
          </a:lstStyle>
          <a:p>
            <a:r>
              <a:rPr lang="ko-KR" altLang="en-US">
                <a:latin typeface="a반달곰" panose="02020600000000000000" pitchFamily="18" charset="-127"/>
                <a:ea typeface="a반달곰" panose="02020600000000000000" pitchFamily="18" charset="-127"/>
              </a:rPr>
              <a:t>프로젝트 가장 큰 장점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6089F1-B7D0-B94C-9F0C-40209007A493}"/>
              </a:ext>
            </a:extLst>
          </p:cNvPr>
          <p:cNvSpPr txBox="1"/>
          <p:nvPr/>
        </p:nvSpPr>
        <p:spPr>
          <a:xfrm>
            <a:off x="2065243" y="5422260"/>
            <a:ext cx="84813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>
                <a:latin typeface="a아메리카노M" panose="02020600000000000000" pitchFamily="18" charset="-127"/>
                <a:ea typeface="a아메리카노M" panose="02020600000000000000" pitchFamily="18" charset="-127"/>
              </a:defRPr>
            </a:lvl1pPr>
          </a:lstStyle>
          <a:p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시중에 없는 여행 루트 그리기 기능 구현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(</a:t>
            </a:r>
            <a:r>
              <a:rPr lang="ko-KR" altLang="en-US" dirty="0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ko-KR" altLang="en-US" dirty="0" err="1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예정사항</a:t>
            </a:r>
            <a:r>
              <a:rPr lang="ko-KR" altLang="en-US" dirty="0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en-US" altLang="ko-KR" dirty="0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)</a:t>
            </a:r>
            <a:r>
              <a:rPr lang="ko-KR" altLang="en-US" dirty="0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서버 구현 뒤 자신의 여행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(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루트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,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사진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)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공유 기능 </a:t>
            </a:r>
            <a:endParaRPr lang="en-US" altLang="ko-KR" dirty="0">
              <a:solidFill>
                <a:srgbClr val="0000FF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DCCAEE17-3735-E54A-B75F-C4EBBC00CC56}"/>
              </a:ext>
            </a:extLst>
          </p:cNvPr>
          <p:cNvSpPr/>
          <p:nvPr/>
        </p:nvSpPr>
        <p:spPr>
          <a:xfrm>
            <a:off x="11002394" y="43824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450EC68-A1AF-B548-AE1F-B151C5D862E6}"/>
              </a:ext>
            </a:extLst>
          </p:cNvPr>
          <p:cNvSpPr/>
          <p:nvPr/>
        </p:nvSpPr>
        <p:spPr>
          <a:xfrm>
            <a:off x="10724616" y="430676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4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529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프로젝트 계획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8AF286-4009-0F4E-864A-C39C3512ECB5}"/>
              </a:ext>
            </a:extLst>
          </p:cNvPr>
          <p:cNvSpPr/>
          <p:nvPr/>
        </p:nvSpPr>
        <p:spPr>
          <a:xfrm>
            <a:off x="11295423" y="43517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00881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6F6029-81B9-9B47-B07C-5DBDD43843AA}"/>
              </a:ext>
            </a:extLst>
          </p:cNvPr>
          <p:cNvGrpSpPr/>
          <p:nvPr/>
        </p:nvGrpSpPr>
        <p:grpSpPr>
          <a:xfrm>
            <a:off x="1806299" y="1451317"/>
            <a:ext cx="8579402" cy="4782714"/>
            <a:chOff x="668548" y="1874397"/>
            <a:chExt cx="7021235" cy="391409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AE9E70BF-CC65-054A-857D-9138DC0F5FEB}"/>
                </a:ext>
              </a:extLst>
            </p:cNvPr>
            <p:cNvGrpSpPr/>
            <p:nvPr/>
          </p:nvGrpSpPr>
          <p:grpSpPr>
            <a:xfrm>
              <a:off x="670826" y="1874397"/>
              <a:ext cx="7013054" cy="3914091"/>
              <a:chOff x="725418" y="1874397"/>
              <a:chExt cx="7013054" cy="3914091"/>
            </a:xfrm>
          </p:grpSpPr>
          <p:grpSp>
            <p:nvGrpSpPr>
              <p:cNvPr id="4" name="그룹 3">
                <a:extLst>
                  <a:ext uri="{FF2B5EF4-FFF2-40B4-BE49-F238E27FC236}">
                    <a16:creationId xmlns:a16="http://schemas.microsoft.com/office/drawing/2014/main" id="{5E6ED173-888B-7E47-8538-5D4CC27A9784}"/>
                  </a:ext>
                </a:extLst>
              </p:cNvPr>
              <p:cNvGrpSpPr/>
              <p:nvPr/>
            </p:nvGrpSpPr>
            <p:grpSpPr>
              <a:xfrm>
                <a:off x="725418" y="1874397"/>
                <a:ext cx="7013054" cy="2943263"/>
                <a:chOff x="629882" y="1778861"/>
                <a:chExt cx="7013054" cy="2943263"/>
              </a:xfrm>
            </p:grpSpPr>
            <p:pic>
              <p:nvPicPr>
                <p:cNvPr id="2" name="그림 1">
                  <a:extLst>
                    <a:ext uri="{FF2B5EF4-FFF2-40B4-BE49-F238E27FC236}">
                      <a16:creationId xmlns:a16="http://schemas.microsoft.com/office/drawing/2014/main" id="{8B4BA47B-A220-F340-B0F9-2AB630FDD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b="32993"/>
                <a:stretch/>
              </p:blipFill>
              <p:spPr>
                <a:xfrm>
                  <a:off x="629882" y="2754811"/>
                  <a:ext cx="7013054" cy="1967313"/>
                </a:xfrm>
                <a:prstGeom prst="rect">
                  <a:avLst/>
                </a:prstGeom>
              </p:spPr>
            </p:pic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F0F78427-47B3-7D4A-A9D4-AEAF0996F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20369" y="1778861"/>
                  <a:ext cx="5022567" cy="975949"/>
                </a:xfrm>
                <a:prstGeom prst="rect">
                  <a:avLst/>
                </a:prstGeom>
              </p:spPr>
            </p:pic>
          </p:grp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BB591086-9091-0047-8DB9-9C5C3CB4F0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1321" y="4790364"/>
                <a:ext cx="5014386" cy="998124"/>
              </a:xfrm>
              <a:prstGeom prst="rect">
                <a:avLst/>
              </a:prstGeom>
            </p:spPr>
          </p:pic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0C6FA77-AFB4-0F4E-BEFF-294118DFF67B}"/>
                </a:ext>
              </a:extLst>
            </p:cNvPr>
            <p:cNvSpPr/>
            <p:nvPr/>
          </p:nvSpPr>
          <p:spPr>
            <a:xfrm>
              <a:off x="2661313" y="2442949"/>
              <a:ext cx="5022567" cy="27197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714869D-FE86-AC45-A018-E30568F49C5B}"/>
                </a:ext>
              </a:extLst>
            </p:cNvPr>
            <p:cNvSpPr/>
            <p:nvPr/>
          </p:nvSpPr>
          <p:spPr>
            <a:xfrm>
              <a:off x="668548" y="3438706"/>
              <a:ext cx="7013054" cy="2588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6DC38728-D315-0640-9D2E-598222180FC4}"/>
                </a:ext>
              </a:extLst>
            </p:cNvPr>
            <p:cNvSpPr/>
            <p:nvPr/>
          </p:nvSpPr>
          <p:spPr>
            <a:xfrm>
              <a:off x="676729" y="4402072"/>
              <a:ext cx="7013054" cy="25886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67F03A3-C4DA-1948-8090-A41683A3D641}"/>
                </a:ext>
              </a:extLst>
            </p:cNvPr>
            <p:cNvSpPr/>
            <p:nvPr/>
          </p:nvSpPr>
          <p:spPr>
            <a:xfrm>
              <a:off x="676729" y="5379087"/>
              <a:ext cx="5014386" cy="25083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B50F15-5171-F941-B0D2-C96C918E11A6}"/>
                </a:ext>
              </a:extLst>
            </p:cNvPr>
            <p:cNvSpPr txBox="1"/>
            <p:nvPr/>
          </p:nvSpPr>
          <p:spPr>
            <a:xfrm>
              <a:off x="3288380" y="2299121"/>
              <a:ext cx="3370997" cy="37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프로젝트 계획 수립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6545B0B-1CD3-D246-B120-0537600E9899}"/>
                </a:ext>
              </a:extLst>
            </p:cNvPr>
            <p:cNvSpPr txBox="1"/>
            <p:nvPr/>
          </p:nvSpPr>
          <p:spPr>
            <a:xfrm>
              <a:off x="3288380" y="3285972"/>
              <a:ext cx="3370997" cy="37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프로젝트 기능 구현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9352C93-B252-8D44-9A46-9B98EB112DF3}"/>
                </a:ext>
              </a:extLst>
            </p:cNvPr>
            <p:cNvSpPr txBox="1"/>
            <p:nvPr/>
          </p:nvSpPr>
          <p:spPr>
            <a:xfrm>
              <a:off x="3356620" y="4256389"/>
              <a:ext cx="3370997" cy="37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 err="1">
                  <a:latin typeface="a반달곰" panose="02020600000000000000" pitchFamily="18" charset="-127"/>
                  <a:ea typeface="a반달곰" panose="02020600000000000000" pitchFamily="18" charset="-127"/>
                </a:rPr>
                <a:t>프로토타입</a:t>
              </a:r>
              <a:r>
                <a:rPr kumimoji="1" lang="ko-KR" altLang="en-US" sz="2400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 제작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98FD03-A554-C548-9FD7-5BFDFF5DBC4C}"/>
                </a:ext>
              </a:extLst>
            </p:cNvPr>
            <p:cNvSpPr txBox="1"/>
            <p:nvPr/>
          </p:nvSpPr>
          <p:spPr>
            <a:xfrm>
              <a:off x="3356620" y="5255975"/>
              <a:ext cx="3370997" cy="377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400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버전 </a:t>
              </a:r>
              <a:r>
                <a:rPr kumimoji="1" lang="en-US" altLang="ko-KR" sz="2400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1.0.0</a:t>
              </a:r>
              <a:r>
                <a:rPr kumimoji="1" lang="ko-KR" altLang="en-US" sz="2400" dirty="0">
                  <a:latin typeface="a반달곰" panose="02020600000000000000" pitchFamily="18" charset="-127"/>
                  <a:ea typeface="a반달곰" panose="02020600000000000000" pitchFamily="18" charset="-127"/>
                </a:rPr>
                <a:t> 완성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271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6">
            <a:extLst>
              <a:ext uri="{FF2B5EF4-FFF2-40B4-BE49-F238E27FC236}">
                <a16:creationId xmlns:a16="http://schemas.microsoft.com/office/drawing/2014/main" id="{87773AB0-AD89-344C-A909-F7EDE8790821}"/>
              </a:ext>
            </a:extLst>
          </p:cNvPr>
          <p:cNvSpPr/>
          <p:nvPr/>
        </p:nvSpPr>
        <p:spPr>
          <a:xfrm>
            <a:off x="0" y="0"/>
            <a:ext cx="12242309" cy="6987654"/>
          </a:xfrm>
          <a:custGeom>
            <a:avLst/>
            <a:gdLst>
              <a:gd name="connsiteX0" fmla="*/ 0 w 6477000"/>
              <a:gd name="connsiteY0" fmla="*/ 0 h 7077498"/>
              <a:gd name="connsiteX1" fmla="*/ 6477000 w 6477000"/>
              <a:gd name="connsiteY1" fmla="*/ 0 h 7077498"/>
              <a:gd name="connsiteX2" fmla="*/ 6477000 w 6477000"/>
              <a:gd name="connsiteY2" fmla="*/ 7077498 h 7077498"/>
              <a:gd name="connsiteX3" fmla="*/ 0 w 6477000"/>
              <a:gd name="connsiteY3" fmla="*/ 7077498 h 7077498"/>
              <a:gd name="connsiteX4" fmla="*/ 0 w 6477000"/>
              <a:gd name="connsiteY4" fmla="*/ 0 h 7077498"/>
              <a:gd name="connsiteX0" fmla="*/ 0 w 6477000"/>
              <a:gd name="connsiteY0" fmla="*/ 0 h 7102898"/>
              <a:gd name="connsiteX1" fmla="*/ 6477000 w 6477000"/>
              <a:gd name="connsiteY1" fmla="*/ 0 h 7102898"/>
              <a:gd name="connsiteX2" fmla="*/ 4038600 w 6477000"/>
              <a:gd name="connsiteY2" fmla="*/ 7102898 h 7102898"/>
              <a:gd name="connsiteX3" fmla="*/ 0 w 6477000"/>
              <a:gd name="connsiteY3" fmla="*/ 7077498 h 7102898"/>
              <a:gd name="connsiteX4" fmla="*/ 0 w 6477000"/>
              <a:gd name="connsiteY4" fmla="*/ 0 h 7102898"/>
              <a:gd name="connsiteX0" fmla="*/ 0 w 6508845"/>
              <a:gd name="connsiteY0" fmla="*/ 0 h 7102898"/>
              <a:gd name="connsiteX1" fmla="*/ 6477000 w 6508845"/>
              <a:gd name="connsiteY1" fmla="*/ 0 h 7102898"/>
              <a:gd name="connsiteX2" fmla="*/ 6508845 w 6508845"/>
              <a:gd name="connsiteY2" fmla="*/ 7102898 h 7102898"/>
              <a:gd name="connsiteX3" fmla="*/ 0 w 6508845"/>
              <a:gd name="connsiteY3" fmla="*/ 7077498 h 7102898"/>
              <a:gd name="connsiteX4" fmla="*/ 0 w 6508845"/>
              <a:gd name="connsiteY4" fmla="*/ 0 h 7102898"/>
              <a:gd name="connsiteX0" fmla="*/ 0 w 6520615"/>
              <a:gd name="connsiteY0" fmla="*/ 0 h 7102898"/>
              <a:gd name="connsiteX1" fmla="*/ 6520615 w 6520615"/>
              <a:gd name="connsiteY1" fmla="*/ 0 h 7102898"/>
              <a:gd name="connsiteX2" fmla="*/ 6508845 w 6520615"/>
              <a:gd name="connsiteY2" fmla="*/ 7102898 h 7102898"/>
              <a:gd name="connsiteX3" fmla="*/ 0 w 6520615"/>
              <a:gd name="connsiteY3" fmla="*/ 7077498 h 7102898"/>
              <a:gd name="connsiteX4" fmla="*/ 0 w 6520615"/>
              <a:gd name="connsiteY4" fmla="*/ 0 h 710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20615" h="7102898">
                <a:moveTo>
                  <a:pt x="0" y="0"/>
                </a:moveTo>
                <a:lnTo>
                  <a:pt x="6520615" y="0"/>
                </a:lnTo>
                <a:cubicBezTo>
                  <a:pt x="6516692" y="2367633"/>
                  <a:pt x="6512768" y="4735265"/>
                  <a:pt x="6508845" y="7102898"/>
                </a:cubicBezTo>
                <a:lnTo>
                  <a:pt x="0" y="707749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E50E82D-B916-134F-A8BF-2A6458FFFED5}"/>
              </a:ext>
            </a:extLst>
          </p:cNvPr>
          <p:cNvSpPr/>
          <p:nvPr/>
        </p:nvSpPr>
        <p:spPr>
          <a:xfrm>
            <a:off x="191069" y="982639"/>
            <a:ext cx="11799305" cy="5677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30106" y="200889"/>
            <a:ext cx="529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a비타민" panose="02020600000000000000" pitchFamily="18" charset="-127"/>
                <a:ea typeface="a비타민" panose="02020600000000000000" pitchFamily="18" charset="-127"/>
                <a:cs typeface="Open Sans Semibold" panose="020B0706030804020204" pitchFamily="34" charset="0"/>
              </a:rPr>
              <a:t>프로젝트 계획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C91EB4-5B9D-D144-9855-5E1D647AF302}"/>
              </a:ext>
            </a:extLst>
          </p:cNvPr>
          <p:cNvSpPr/>
          <p:nvPr/>
        </p:nvSpPr>
        <p:spPr>
          <a:xfrm>
            <a:off x="11579751" y="432905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08AF286-4009-0F4E-864A-C39C3512ECB5}"/>
              </a:ext>
            </a:extLst>
          </p:cNvPr>
          <p:cNvSpPr/>
          <p:nvPr/>
        </p:nvSpPr>
        <p:spPr>
          <a:xfrm>
            <a:off x="11295423" y="435179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CF2F4CC7-F717-A746-8448-BF72C914B203}"/>
              </a:ext>
            </a:extLst>
          </p:cNvPr>
          <p:cNvSpPr/>
          <p:nvPr/>
        </p:nvSpPr>
        <p:spPr>
          <a:xfrm>
            <a:off x="11008815" y="435178"/>
            <a:ext cx="205903" cy="20590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2C7E248-2869-5F4C-A666-E6A6676B46C3}"/>
              </a:ext>
            </a:extLst>
          </p:cNvPr>
          <p:cNvSpPr/>
          <p:nvPr/>
        </p:nvSpPr>
        <p:spPr>
          <a:xfrm>
            <a:off x="10724264" y="434438"/>
            <a:ext cx="205903" cy="2059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D8F65-957B-474B-A1BC-18B76DDBEB7A}"/>
              </a:ext>
            </a:extLst>
          </p:cNvPr>
          <p:cNvSpPr txBox="1"/>
          <p:nvPr/>
        </p:nvSpPr>
        <p:spPr>
          <a:xfrm>
            <a:off x="1509956" y="1337744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프로젝트 개발 방법</a:t>
            </a:r>
            <a:endParaRPr lang="en-US" altLang="ko-KR" sz="24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B39AB-6BB7-7C41-A26F-FB8523C98CE5}"/>
              </a:ext>
            </a:extLst>
          </p:cNvPr>
          <p:cNvSpPr txBox="1"/>
          <p:nvPr/>
        </p:nvSpPr>
        <p:spPr>
          <a:xfrm>
            <a:off x="1828008" y="1856306"/>
            <a:ext cx="848139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단계별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개발 방법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: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시간적인 부족함을 커버하기 위해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RAD 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방법으로 </a:t>
            </a:r>
            <a:r>
              <a:rPr lang="ko-KR" altLang="en-US" dirty="0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단계적인</a:t>
            </a:r>
            <a:endParaRPr lang="en-US" altLang="ko-KR" dirty="0">
              <a:solidFill>
                <a:schemeClr val="accent5"/>
              </a:solidFill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en-US" altLang="ko-KR" dirty="0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		</a:t>
            </a:r>
            <a:r>
              <a:rPr lang="ko-KR" altLang="en-US" dirty="0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  개발로 추가 버전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을 반영하여 추가 요구사항 반영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endParaRPr lang="en-US" altLang="ko-KR" sz="8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r>
              <a:rPr lang="ko-KR" altLang="en-US" dirty="0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스크럼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개발 방법 </a:t>
            </a:r>
            <a:r>
              <a:rPr lang="en-US" altLang="ko-KR" dirty="0">
                <a:latin typeface="a반달곰" panose="02020600000000000000" pitchFamily="18" charset="-127"/>
                <a:ea typeface="a반달곰" panose="02020600000000000000" pitchFamily="18" charset="-127"/>
              </a:rPr>
              <a:t>: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</a:t>
            </a:r>
            <a:r>
              <a:rPr lang="ko-KR" altLang="en-US" dirty="0">
                <a:solidFill>
                  <a:schemeClr val="accent5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적은 인원이 소통을 하며</a:t>
            </a:r>
            <a:r>
              <a:rPr lang="ko-KR" altLang="en-US" dirty="0">
                <a:latin typeface="a반달곰" panose="02020600000000000000" pitchFamily="18" charset="-127"/>
                <a:ea typeface="a반달곰" panose="02020600000000000000" pitchFamily="18" charset="-127"/>
              </a:rPr>
              <a:t> 시스템 구축이 가능</a:t>
            </a:r>
            <a:endParaRPr lang="en-US" altLang="ko-KR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D8C3000-B7F2-6C46-A8F7-9424542CAF38}"/>
              </a:ext>
            </a:extLst>
          </p:cNvPr>
          <p:cNvSpPr txBox="1"/>
          <p:nvPr/>
        </p:nvSpPr>
        <p:spPr>
          <a:xfrm>
            <a:off x="1509956" y="3168038"/>
            <a:ext cx="8481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a반달곰" panose="02020600000000000000" pitchFamily="18" charset="-127"/>
                <a:ea typeface="a반달곰" panose="02020600000000000000" pitchFamily="18" charset="-127"/>
              </a:rPr>
              <a:t>프로젝트 역할 분담</a:t>
            </a:r>
            <a:endParaRPr lang="en-US" altLang="ko-KR" sz="2400" b="1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3E0DCDF-6D33-F843-83AB-21FF71B9ADA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28008" y="3748904"/>
          <a:ext cx="8128000" cy="23789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461709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7568876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747678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84532221"/>
                    </a:ext>
                  </a:extLst>
                </a:gridCol>
              </a:tblGrid>
              <a:tr h="7929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141431"/>
                  </a:ext>
                </a:extLst>
              </a:tr>
              <a:tr h="79298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8613771"/>
                  </a:ext>
                </a:extLst>
              </a:tr>
              <a:tr h="7929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968987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8ED27AD-8B94-774B-AA2E-B1ED0A4E1CE1}"/>
              </a:ext>
            </a:extLst>
          </p:cNvPr>
          <p:cNvSpPr txBox="1"/>
          <p:nvPr/>
        </p:nvSpPr>
        <p:spPr>
          <a:xfrm>
            <a:off x="4254812" y="3927700"/>
            <a:ext cx="20744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 err="1">
                <a:latin typeface="a비타민" panose="02020600000000000000" pitchFamily="18" charset="-127"/>
                <a:ea typeface="a비타민" panose="02020600000000000000" pitchFamily="18" charset="-127"/>
              </a:rPr>
              <a:t>이제구</a:t>
            </a:r>
            <a:endParaRPr kumimoji="1" lang="ko-KR" altLang="en-US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681336-0E97-0346-A9F3-DBCDE0B3B3D8}"/>
              </a:ext>
            </a:extLst>
          </p:cNvPr>
          <p:cNvSpPr txBox="1"/>
          <p:nvPr/>
        </p:nvSpPr>
        <p:spPr>
          <a:xfrm>
            <a:off x="6315624" y="3914052"/>
            <a:ext cx="20744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>
                <a:latin typeface="a비타민" panose="02020600000000000000" pitchFamily="18" charset="-127"/>
                <a:ea typeface="a비타민" panose="02020600000000000000" pitchFamily="18" charset="-127"/>
              </a:rPr>
              <a:t>문주환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E64535-29C6-9B4E-A6E1-430AD4891AEC}"/>
              </a:ext>
            </a:extLst>
          </p:cNvPr>
          <p:cNvSpPr txBox="1"/>
          <p:nvPr/>
        </p:nvSpPr>
        <p:spPr>
          <a:xfrm>
            <a:off x="8361169" y="3920581"/>
            <a:ext cx="207446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500" dirty="0" err="1">
                <a:latin typeface="a비타민" panose="02020600000000000000" pitchFamily="18" charset="-127"/>
                <a:ea typeface="a비타민" panose="02020600000000000000" pitchFamily="18" charset="-127"/>
              </a:rPr>
              <a:t>송원섭</a:t>
            </a:r>
            <a:endParaRPr kumimoji="1" lang="ko-KR" altLang="en-US" sz="25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6B6084-6002-224D-BF43-87FE197D00FE}"/>
              </a:ext>
            </a:extLst>
          </p:cNvPr>
          <p:cNvSpPr txBox="1"/>
          <p:nvPr/>
        </p:nvSpPr>
        <p:spPr>
          <a:xfrm>
            <a:off x="2358738" y="5460789"/>
            <a:ext cx="1435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600" dirty="0">
                <a:latin typeface="a비타민" panose="02020600000000000000" pitchFamily="18" charset="-127"/>
                <a:ea typeface="a비타민" panose="02020600000000000000" pitchFamily="18" charset="-127"/>
              </a:rPr>
              <a:t>MVC</a:t>
            </a:r>
            <a:endParaRPr kumimoji="1" lang="ko-KR" altLang="en-US" sz="2600" dirty="0">
              <a:latin typeface="a비타민" panose="02020600000000000000" pitchFamily="18" charset="-127"/>
              <a:ea typeface="a비타민" panose="02020600000000000000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5BE68A9-1EA9-2B42-886A-5BE2089399FA}"/>
              </a:ext>
            </a:extLst>
          </p:cNvPr>
          <p:cNvSpPr txBox="1"/>
          <p:nvPr/>
        </p:nvSpPr>
        <p:spPr>
          <a:xfrm>
            <a:off x="4118591" y="5460789"/>
            <a:ext cx="1435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M</a:t>
            </a:r>
            <a:r>
              <a:rPr kumimoji="1" lang="en-US" altLang="ko-KR" sz="2800" dirty="0">
                <a:latin typeface="a반달곰" panose="02020600000000000000" pitchFamily="18" charset="-127"/>
                <a:ea typeface="a반달곰" panose="02020600000000000000" pitchFamily="18" charset="-127"/>
              </a:rPr>
              <a:t>odel</a:t>
            </a:r>
            <a:endParaRPr kumimoji="1" lang="ko-KR" altLang="en-US" sz="28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CC006AA-92BC-5A44-A2B4-63D6496E7D4C}"/>
              </a:ext>
            </a:extLst>
          </p:cNvPr>
          <p:cNvSpPr txBox="1"/>
          <p:nvPr/>
        </p:nvSpPr>
        <p:spPr>
          <a:xfrm>
            <a:off x="8216789" y="5420740"/>
            <a:ext cx="14352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V</a:t>
            </a:r>
            <a:r>
              <a:rPr kumimoji="1" lang="en-US" altLang="ko-KR" sz="2800" dirty="0">
                <a:latin typeface="a반달곰" panose="02020600000000000000" pitchFamily="18" charset="-127"/>
                <a:ea typeface="a반달곰" panose="02020600000000000000" pitchFamily="18" charset="-127"/>
              </a:rPr>
              <a:t>iew</a:t>
            </a:r>
            <a:endParaRPr kumimoji="1" lang="ko-KR" altLang="en-US" sz="28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D5B6E4-2D21-3D43-B4DF-21A654FC163A}"/>
              </a:ext>
            </a:extLst>
          </p:cNvPr>
          <p:cNvSpPr txBox="1"/>
          <p:nvPr/>
        </p:nvSpPr>
        <p:spPr>
          <a:xfrm>
            <a:off x="6096620" y="5445400"/>
            <a:ext cx="1673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800" dirty="0">
                <a:solidFill>
                  <a:srgbClr val="FF0000"/>
                </a:solidFill>
                <a:latin typeface="a반달곰" panose="02020600000000000000" pitchFamily="18" charset="-127"/>
                <a:ea typeface="a반달곰" panose="02020600000000000000" pitchFamily="18" charset="-127"/>
              </a:rPr>
              <a:t>C</a:t>
            </a:r>
            <a:r>
              <a:rPr kumimoji="1" lang="en-US" altLang="ko-KR" sz="2800" dirty="0">
                <a:latin typeface="a반달곰" panose="02020600000000000000" pitchFamily="18" charset="-127"/>
                <a:ea typeface="a반달곰" panose="02020600000000000000" pitchFamily="18" charset="-127"/>
              </a:rPr>
              <a:t>ontrol</a:t>
            </a:r>
            <a:endParaRPr kumimoji="1" lang="ko-KR" altLang="en-US" sz="28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B99075-E999-054F-85A5-292CDE1D3FC4}"/>
              </a:ext>
            </a:extLst>
          </p:cNvPr>
          <p:cNvSpPr txBox="1"/>
          <p:nvPr/>
        </p:nvSpPr>
        <p:spPr>
          <a:xfrm>
            <a:off x="2161096" y="4682304"/>
            <a:ext cx="14352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600" dirty="0">
                <a:latin typeface="a비타민" panose="02020600000000000000" pitchFamily="18" charset="-127"/>
                <a:ea typeface="a비타민" panose="02020600000000000000" pitchFamily="18" charset="-127"/>
              </a:rPr>
              <a:t>기능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06DBC8-B18E-614A-92DE-4B125A52D33B}"/>
              </a:ext>
            </a:extLst>
          </p:cNvPr>
          <p:cNvSpPr txBox="1"/>
          <p:nvPr/>
        </p:nvSpPr>
        <p:spPr>
          <a:xfrm>
            <a:off x="3838111" y="4628751"/>
            <a:ext cx="20402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700" dirty="0">
                <a:latin typeface="a반달곰" panose="02020600000000000000" pitchFamily="18" charset="-127"/>
                <a:ea typeface="a반달곰" panose="02020600000000000000" pitchFamily="18" charset="-127"/>
              </a:rPr>
              <a:t>앱 구동 방향 제시 기능 구현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9CFE7C-5ECF-8B4C-85D5-B2937F1F6357}"/>
              </a:ext>
            </a:extLst>
          </p:cNvPr>
          <p:cNvSpPr txBox="1"/>
          <p:nvPr/>
        </p:nvSpPr>
        <p:spPr>
          <a:xfrm>
            <a:off x="5870859" y="4628750"/>
            <a:ext cx="20402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700" dirty="0">
                <a:latin typeface="a반달곰" panose="02020600000000000000" pitchFamily="18" charset="-127"/>
                <a:ea typeface="a반달곰" panose="02020600000000000000" pitchFamily="18" charset="-127"/>
              </a:rPr>
              <a:t>DB</a:t>
            </a:r>
            <a:r>
              <a:rPr kumimoji="1" lang="ko-KR" altLang="en-US" sz="1700" dirty="0">
                <a:latin typeface="a반달곰" panose="02020600000000000000" pitchFamily="18" charset="-127"/>
                <a:ea typeface="a반달곰" panose="02020600000000000000" pitchFamily="18" charset="-127"/>
              </a:rPr>
              <a:t>기능 구현</a:t>
            </a:r>
            <a:endParaRPr kumimoji="1" lang="en-US" altLang="ko-KR" sz="17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kumimoji="1" lang="ko-KR" altLang="en-US" sz="1700" dirty="0">
                <a:latin typeface="a반달곰" panose="02020600000000000000" pitchFamily="18" charset="-127"/>
                <a:ea typeface="a반달곰" panose="02020600000000000000" pitchFamily="18" charset="-127"/>
              </a:rPr>
              <a:t>앱 기능 구현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31F9DC-A632-DC46-8158-1157969B26EC}"/>
              </a:ext>
            </a:extLst>
          </p:cNvPr>
          <p:cNvSpPr txBox="1"/>
          <p:nvPr/>
        </p:nvSpPr>
        <p:spPr>
          <a:xfrm>
            <a:off x="7914274" y="4621240"/>
            <a:ext cx="204028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700" dirty="0">
                <a:latin typeface="a반달곰" panose="02020600000000000000" pitchFamily="18" charset="-127"/>
                <a:ea typeface="a반달곰" panose="02020600000000000000" pitchFamily="18" charset="-127"/>
              </a:rPr>
              <a:t>레이아웃 구현 </a:t>
            </a:r>
            <a:endParaRPr kumimoji="1" lang="en-US" altLang="ko-KR" sz="1700" dirty="0">
              <a:latin typeface="a반달곰" panose="02020600000000000000" pitchFamily="18" charset="-127"/>
              <a:ea typeface="a반달곰" panose="02020600000000000000" pitchFamily="18" charset="-127"/>
            </a:endParaRPr>
          </a:p>
          <a:p>
            <a:pPr algn="ctr"/>
            <a:r>
              <a:rPr kumimoji="1" lang="en-US" altLang="ko-KR" sz="1700" dirty="0" err="1">
                <a:latin typeface="a반달곰" panose="02020600000000000000" pitchFamily="18" charset="-127"/>
                <a:ea typeface="a반달곰" panose="02020600000000000000" pitchFamily="18" charset="-127"/>
              </a:rPr>
              <a:t>css</a:t>
            </a:r>
            <a:r>
              <a:rPr kumimoji="1" lang="ko-KR" altLang="en-US" sz="1700" dirty="0">
                <a:latin typeface="a반달곰" panose="02020600000000000000" pitchFamily="18" charset="-127"/>
                <a:ea typeface="a반달곰" panose="02020600000000000000" pitchFamily="18" charset="-127"/>
              </a:rPr>
              <a:t>구현</a:t>
            </a:r>
            <a:r>
              <a:rPr kumimoji="1" lang="en-US" altLang="ko-KR" sz="1700" dirty="0">
                <a:latin typeface="a반달곰" panose="02020600000000000000" pitchFamily="18" charset="-127"/>
                <a:ea typeface="a반달곰" panose="02020600000000000000" pitchFamily="18" charset="-127"/>
              </a:rPr>
              <a:t>,</a:t>
            </a:r>
            <a:r>
              <a:rPr kumimoji="1" lang="ko-KR" altLang="en-US" sz="1700" dirty="0">
                <a:latin typeface="a반달곰" panose="02020600000000000000" pitchFamily="18" charset="-127"/>
                <a:ea typeface="a반달곰" panose="02020600000000000000" pitchFamily="18" charset="-127"/>
              </a:rPr>
              <a:t> 디자인</a:t>
            </a:r>
          </a:p>
        </p:txBody>
      </p:sp>
    </p:spTree>
    <p:extLst>
      <p:ext uri="{BB962C8B-B14F-4D97-AF65-F5344CB8AC3E}">
        <p14:creationId xmlns:p14="http://schemas.microsoft.com/office/powerpoint/2010/main" val="222127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774</Words>
  <Application>Microsoft Office PowerPoint</Application>
  <PresentationFormat>와이드스크린</PresentationFormat>
  <Paragraphs>218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Open Sans Semibold</vt:lpstr>
      <vt:lpstr>Open Sans Extrabold</vt:lpstr>
      <vt:lpstr>맑은 고딕</vt:lpstr>
      <vt:lpstr>Arial</vt:lpstr>
      <vt:lpstr>a아메리카노B</vt:lpstr>
      <vt:lpstr>a신라의달밤M</vt:lpstr>
      <vt:lpstr>a반달곰</vt:lpstr>
      <vt:lpstr>a비타민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6206-14</dc:creator>
  <cp:lastModifiedBy>6206-14</cp:lastModifiedBy>
  <cp:revision>2</cp:revision>
  <dcterms:created xsi:type="dcterms:W3CDTF">2018-12-19T18:37:24Z</dcterms:created>
  <dcterms:modified xsi:type="dcterms:W3CDTF">2018-12-19T18:41:07Z</dcterms:modified>
</cp:coreProperties>
</file>